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0"/>
  </p:notesMasterIdLst>
  <p:handoutMasterIdLst>
    <p:handoutMasterId r:id="rId21"/>
  </p:handoutMasterIdLst>
  <p:sldIdLst>
    <p:sldId id="573" r:id="rId2"/>
    <p:sldId id="591" r:id="rId3"/>
    <p:sldId id="592" r:id="rId4"/>
    <p:sldId id="593" r:id="rId5"/>
    <p:sldId id="594" r:id="rId6"/>
    <p:sldId id="595" r:id="rId7"/>
    <p:sldId id="596" r:id="rId8"/>
    <p:sldId id="597" r:id="rId9"/>
    <p:sldId id="598" r:id="rId10"/>
    <p:sldId id="599" r:id="rId11"/>
    <p:sldId id="600" r:id="rId12"/>
    <p:sldId id="601" r:id="rId13"/>
    <p:sldId id="602" r:id="rId14"/>
    <p:sldId id="603" r:id="rId15"/>
    <p:sldId id="604" r:id="rId16"/>
    <p:sldId id="605" r:id="rId17"/>
    <p:sldId id="606" r:id="rId18"/>
    <p:sldId id="607" r:id="rId19"/>
  </p:sldIdLst>
  <p:sldSz cx="9144000" cy="5143500" type="screen16x9"/>
  <p:notesSz cx="6797675" cy="9926638"/>
  <p:defaultTextStyle>
    <a:defPPr>
      <a:defRPr lang="zh-TW"/>
    </a:defPPr>
    <a:lvl1pPr marL="0" algn="l" defTabSz="9142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2" algn="l" defTabSz="9142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5" algn="l" defTabSz="9142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8" algn="l" defTabSz="9142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71" algn="l" defTabSz="9142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12" algn="l" defTabSz="9142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54" algn="l" defTabSz="9142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96" algn="l" defTabSz="9142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39" algn="l" defTabSz="91428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C0C5"/>
    <a:srgbClr val="B7DEE8"/>
    <a:srgbClr val="EB4646"/>
    <a:srgbClr val="00CDC8"/>
    <a:srgbClr val="B2B2B2"/>
    <a:srgbClr val="FAC300"/>
    <a:srgbClr val="FA5A5A"/>
    <a:srgbClr val="00BEC3"/>
    <a:srgbClr val="007DBE"/>
    <a:srgbClr val="00AF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16" autoAdjust="0"/>
    <p:restoredTop sz="95584" autoAdjust="0"/>
  </p:normalViewPr>
  <p:slideViewPr>
    <p:cSldViewPr snapToObjects="1">
      <p:cViewPr varScale="1">
        <p:scale>
          <a:sx n="71" d="100"/>
          <a:sy n="71" d="100"/>
        </p:scale>
        <p:origin x="60" y="28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49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9" d="100"/>
          <a:sy n="79" d="100"/>
        </p:scale>
        <p:origin x="-2984" y="-96"/>
      </p:cViewPr>
      <p:guideLst>
        <p:guide orient="horz" pos="2880"/>
        <p:guide pos="2160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A8D04B-11A8-4BB9-B80B-4BF0DE14474A}" type="datetime1">
              <a:rPr kumimoji="1" lang="zh-TW" altLang="en-US" smtClean="0"/>
              <a:t>2022/2/9</a:t>
            </a:fld>
            <a:endParaRPr kumimoji="1"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60F5CB-09BF-3A46-B86F-7BAC8FCC3A6F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5236348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2AF8FA-FC8E-4D15-92E5-B6F2CBF5D591}" type="datetime1">
              <a:rPr kumimoji="1" lang="zh-TW" altLang="en-US" smtClean="0"/>
              <a:t>2022/2/9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E9806-5343-5E43-B770-6AE885139148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44852373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6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33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29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95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26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hasCustomPrompt="1"/>
          </p:nvPr>
        </p:nvSpPr>
        <p:spPr>
          <a:xfrm>
            <a:off x="3740730" y="2376158"/>
            <a:ext cx="4810463" cy="516131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chemeClr val="tx1"/>
                </a:solidFill>
                <a:latin typeface="Noto Sans CJK TC Bold" panose="020B0500000000000000" pitchFamily="34" charset="-128"/>
                <a:ea typeface="Noto Sans CJK TC Bold" panose="020B0500000000000000" pitchFamily="34" charset="-128"/>
                <a:cs typeface="Noto Sans CJK TC Bold" panose="020B0500000000000000" pitchFamily="34" charset="-128"/>
              </a:defRPr>
            </a:lvl1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10" name="內容版面配置區 9"/>
          <p:cNvSpPr>
            <a:spLocks noGrp="1"/>
          </p:cNvSpPr>
          <p:nvPr>
            <p:ph sz="quarter" idx="10" hasCustomPrompt="1"/>
          </p:nvPr>
        </p:nvSpPr>
        <p:spPr>
          <a:xfrm>
            <a:off x="5242616" y="2924756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  <p:sp>
        <p:nvSpPr>
          <p:cNvPr id="12" name="文字版面配置區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42616" y="4441509"/>
            <a:ext cx="3308574" cy="240695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000" b="1" i="0">
                <a:solidFill>
                  <a:srgbClr val="0096A5"/>
                </a:solidFill>
                <a:latin typeface="Roboto" pitchFamily="2" charset="0"/>
                <a:ea typeface="微軟正黑體"/>
                <a:cs typeface="Roboto" pitchFamily="2" charset="0"/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kumimoji="1" lang="zh-TW" altLang="en-US" dirty="0"/>
              <a:t>日期</a:t>
            </a:r>
            <a:r>
              <a:rPr kumimoji="1" lang="en-US" altLang="zh-TW" dirty="0"/>
              <a:t>10</a:t>
            </a:r>
            <a:r>
              <a:rPr kumimoji="1" lang="zh-TW" altLang="en-US" dirty="0"/>
              <a:t>級</a:t>
            </a:r>
          </a:p>
        </p:txBody>
      </p:sp>
      <p:sp>
        <p:nvSpPr>
          <p:cNvPr id="5" name="內容版面配置區 9">
            <a:extLst>
              <a:ext uri="{FF2B5EF4-FFF2-40B4-BE49-F238E27FC236}">
                <a16:creationId xmlns:a16="http://schemas.microsoft.com/office/drawing/2014/main" id="{03D93D48-6F83-694D-A1BD-829CE68FCC3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42616" y="3737044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000" b="0" i="0">
                <a:solidFill>
                  <a:schemeClr val="tx1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Hant" altLang="en-US" dirty="0"/>
              <a:t>主辦單位</a:t>
            </a:r>
            <a:r>
              <a:rPr kumimoji="1" lang="en-US" altLang="zh-TW" dirty="0"/>
              <a:t>10</a:t>
            </a:r>
            <a:r>
              <a:rPr kumimoji="1" lang="zh-TW" altLang="en-US" dirty="0"/>
              <a:t>級</a:t>
            </a:r>
          </a:p>
        </p:txBody>
      </p:sp>
      <p:sp>
        <p:nvSpPr>
          <p:cNvPr id="6" name="內容版面配置區 9">
            <a:extLst>
              <a:ext uri="{FF2B5EF4-FFF2-40B4-BE49-F238E27FC236}">
                <a16:creationId xmlns:a16="http://schemas.microsoft.com/office/drawing/2014/main" id="{B805D49D-5325-3E4D-9914-D1B9BA57FD5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242616" y="3933285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000" b="0" i="0">
                <a:solidFill>
                  <a:schemeClr val="tx1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Hant" altLang="en-US" dirty="0"/>
              <a:t>執行單位</a:t>
            </a:r>
            <a:r>
              <a:rPr kumimoji="1" lang="en-US" altLang="zh-TW" dirty="0"/>
              <a:t>10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304187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頁_0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2"/>
          <p:cNvSpPr>
            <a:spLocks noGrp="1"/>
          </p:cNvSpPr>
          <p:nvPr>
            <p:ph type="sldNum" sz="quarter" idx="4"/>
          </p:nvPr>
        </p:nvSpPr>
        <p:spPr>
          <a:xfrm>
            <a:off x="-1500204" y="4772211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lumMod val="75000"/>
                  </a:schemeClr>
                </a:solidFill>
                <a:latin typeface="Adobe 黑体 Std R"/>
                <a:ea typeface="Adobe 黑体 Std R"/>
                <a:cs typeface="Adobe 黑体 Std R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12" name="標題 1">
            <a:extLst>
              <a:ext uri="{FF2B5EF4-FFF2-40B4-BE49-F238E27FC236}">
                <a16:creationId xmlns:a16="http://schemas.microsoft.com/office/drawing/2014/main" id="{2F484CB5-FD3A-3B4A-AD77-755B670B9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2906" y="3579526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007DBE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15" name="內容版面配置區 9">
            <a:extLst>
              <a:ext uri="{FF2B5EF4-FFF2-40B4-BE49-F238E27FC236}">
                <a16:creationId xmlns:a16="http://schemas.microsoft.com/office/drawing/2014/main" id="{47E91578-DED4-C14F-8748-66F3F1E13AA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16" name="內容版面配置區 9">
            <a:extLst>
              <a:ext uri="{FF2B5EF4-FFF2-40B4-BE49-F238E27FC236}">
                <a16:creationId xmlns:a16="http://schemas.microsoft.com/office/drawing/2014/main" id="{F50091DC-D331-784D-99C9-6F4C2285CF0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184172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內文頁_04_08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投影片編號版面配置區 2">
            <a:extLst>
              <a:ext uri="{FF2B5EF4-FFF2-40B4-BE49-F238E27FC236}">
                <a16:creationId xmlns:a16="http://schemas.microsoft.com/office/drawing/2014/main" id="{F01F5790-D845-364E-AF76-D80265F33159}"/>
              </a:ext>
            </a:extLst>
          </p:cNvPr>
          <p:cNvSpPr txBox="1">
            <a:spLocks/>
          </p:cNvSpPr>
          <p:nvPr userDrawn="1"/>
        </p:nvSpPr>
        <p:spPr>
          <a:xfrm>
            <a:off x="8570576" y="4800096"/>
            <a:ext cx="353995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defPPr>
              <a:defRPr lang="zh-TW"/>
            </a:defPPr>
            <a:lvl1pPr marL="0" algn="r" defTabSz="914353" rtl="0" eaLnBrk="1" latinLnBrk="0" hangingPunct="1">
              <a:defRPr sz="1000" b="0" i="0" kern="1200">
                <a:solidFill>
                  <a:schemeClr val="tx1">
                    <a:lumMod val="50000"/>
                  </a:schemeClr>
                </a:solidFill>
                <a:latin typeface="Roboto Lt" pitchFamily="2" charset="0"/>
                <a:ea typeface="Roboto Lt" pitchFamily="2" charset="0"/>
                <a:cs typeface="Roboto Lt" pitchFamily="2" charset="0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F50B0A-96CD-2744-AC17-3961C3E9B068}" type="slidenum">
              <a:rPr kumimoji="1" lang="zh-TW" altLang="en-US" sz="120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pPr/>
              <a:t>‹#›</a:t>
            </a:fld>
            <a:endParaRPr kumimoji="1" lang="zh-TW" altLang="en-US" sz="1200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標題 1">
            <a:extLst>
              <a:ext uri="{FF2B5EF4-FFF2-40B4-BE49-F238E27FC236}">
                <a16:creationId xmlns:a16="http://schemas.microsoft.com/office/drawing/2014/main" id="{761334DC-57CA-F744-A0F1-D8AE6412C4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10777" y="132308"/>
            <a:ext cx="3309468" cy="363952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l">
              <a:defRPr sz="1400" b="0" i="0">
                <a:solidFill>
                  <a:schemeClr val="bg1">
                    <a:lumMod val="50000"/>
                    <a:lumOff val="50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14</a:t>
            </a:r>
            <a:r>
              <a:rPr kumimoji="1" lang="zh-TW" altLang="en-US" dirty="0"/>
              <a:t>級</a:t>
            </a:r>
          </a:p>
        </p:txBody>
      </p:sp>
      <p:sp>
        <p:nvSpPr>
          <p:cNvPr id="14" name="內容版面配置區 9">
            <a:extLst>
              <a:ext uri="{FF2B5EF4-FFF2-40B4-BE49-F238E27FC236}">
                <a16:creationId xmlns:a16="http://schemas.microsoft.com/office/drawing/2014/main" id="{8C6326B1-F186-454B-9313-86D33A7414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310777" y="362049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l">
              <a:buNone/>
              <a:defRPr sz="800" b="0" i="0">
                <a:solidFill>
                  <a:schemeClr val="bg1">
                    <a:lumMod val="50000"/>
                    <a:lumOff val="50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8</a:t>
            </a:r>
            <a:r>
              <a:rPr kumimoji="1" lang="zh-TW" altLang="en-US" dirty="0"/>
              <a:t>級</a:t>
            </a:r>
          </a:p>
        </p:txBody>
      </p:sp>
      <p:sp>
        <p:nvSpPr>
          <p:cNvPr id="6" name="文字版面配置區 2">
            <a:extLst>
              <a:ext uri="{FF2B5EF4-FFF2-40B4-BE49-F238E27FC236}">
                <a16:creationId xmlns:a16="http://schemas.microsoft.com/office/drawing/2014/main" id="{4F39F686-BA31-2D4C-812D-F6A0D35D1E6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09120" y="165486"/>
            <a:ext cx="3197225" cy="62996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 algn="r">
              <a:buNone/>
              <a:defRPr sz="1800" b="0" i="0">
                <a:solidFill>
                  <a:srgbClr val="007DBE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kumimoji="1" lang="zh-Hant" altLang="en-US" sz="1800" dirty="0"/>
              <a:t>章節碼</a:t>
            </a:r>
            <a:r>
              <a:rPr kumimoji="1" lang="en-US" altLang="zh-Hant" sz="1800" dirty="0"/>
              <a:t>_</a:t>
            </a:r>
            <a:r>
              <a:rPr kumimoji="1" lang="zh-Hant" altLang="en-US" sz="1800" dirty="0"/>
              <a:t>章節名</a:t>
            </a:r>
            <a:r>
              <a:rPr kumimoji="1" lang="en-US" altLang="zh-TW" sz="1800" dirty="0"/>
              <a:t>18</a:t>
            </a:r>
            <a:r>
              <a:rPr kumimoji="1" lang="zh-TW" altLang="en-US" sz="1800" dirty="0"/>
              <a:t>級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0555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章節頁_05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內容版面配置區 9">
            <a:extLst>
              <a:ext uri="{FF2B5EF4-FFF2-40B4-BE49-F238E27FC236}">
                <a16:creationId xmlns:a16="http://schemas.microsoft.com/office/drawing/2014/main" id="{798EB73B-D2E4-9748-A0F7-5DB2610F686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9" name="內容版面配置區 9">
            <a:extLst>
              <a:ext uri="{FF2B5EF4-FFF2-40B4-BE49-F238E27FC236}">
                <a16:creationId xmlns:a16="http://schemas.microsoft.com/office/drawing/2014/main" id="{3EB216B5-3517-2446-A638-DF2E8963706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  <p:sp>
        <p:nvSpPr>
          <p:cNvPr id="5" name="標題 1">
            <a:extLst>
              <a:ext uri="{FF2B5EF4-FFF2-40B4-BE49-F238E27FC236}">
                <a16:creationId xmlns:a16="http://schemas.microsoft.com/office/drawing/2014/main" id="{F17A41B9-0606-C341-87A5-1336BAE9D69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2906" y="3579526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00BEC3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329080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章節頁_06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2"/>
          <p:cNvSpPr>
            <a:spLocks noGrp="1"/>
          </p:cNvSpPr>
          <p:nvPr>
            <p:ph type="sldNum" sz="quarter" idx="4"/>
          </p:nvPr>
        </p:nvSpPr>
        <p:spPr>
          <a:xfrm>
            <a:off x="-1500204" y="4772211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lumMod val="75000"/>
                  </a:schemeClr>
                </a:solidFill>
                <a:latin typeface="Adobe 黑体 Std R"/>
                <a:ea typeface="Adobe 黑体 Std R"/>
                <a:cs typeface="Adobe 黑体 Std R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9" name="標題 1">
            <a:extLst>
              <a:ext uri="{FF2B5EF4-FFF2-40B4-BE49-F238E27FC236}">
                <a16:creationId xmlns:a16="http://schemas.microsoft.com/office/drawing/2014/main" id="{0077A540-C3B2-1E43-9A60-9031A376B4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2906" y="3579526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EB4646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15" name="內容版面配置區 9">
            <a:extLst>
              <a:ext uri="{FF2B5EF4-FFF2-40B4-BE49-F238E27FC236}">
                <a16:creationId xmlns:a16="http://schemas.microsoft.com/office/drawing/2014/main" id="{9FF17405-8F01-F94A-8001-1D6F682E3D06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16" name="內容版面配置區 9">
            <a:extLst>
              <a:ext uri="{FF2B5EF4-FFF2-40B4-BE49-F238E27FC236}">
                <a16:creationId xmlns:a16="http://schemas.microsoft.com/office/drawing/2014/main" id="{BF57377B-C3A7-F04E-B4AF-0270B628A1C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428268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章節頁_07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2"/>
          <p:cNvSpPr>
            <a:spLocks noGrp="1"/>
          </p:cNvSpPr>
          <p:nvPr>
            <p:ph type="sldNum" sz="quarter" idx="4"/>
          </p:nvPr>
        </p:nvSpPr>
        <p:spPr>
          <a:xfrm>
            <a:off x="-1500204" y="4772211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lumMod val="75000"/>
                  </a:schemeClr>
                </a:solidFill>
                <a:latin typeface="Adobe 黑体 Std R"/>
                <a:ea typeface="Adobe 黑体 Std R"/>
                <a:cs typeface="Adobe 黑体 Std R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8" name="標題 1">
            <a:extLst>
              <a:ext uri="{FF2B5EF4-FFF2-40B4-BE49-F238E27FC236}">
                <a16:creationId xmlns:a16="http://schemas.microsoft.com/office/drawing/2014/main" id="{6BF04FED-4A42-D145-92C5-794A5182D5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2906" y="3582776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FAC300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15" name="內容版面配置區 9">
            <a:extLst>
              <a:ext uri="{FF2B5EF4-FFF2-40B4-BE49-F238E27FC236}">
                <a16:creationId xmlns:a16="http://schemas.microsoft.com/office/drawing/2014/main" id="{2A3455C9-D5C5-EB40-ACB8-FF6A7A3EE63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16" name="內容版面配置區 9">
            <a:extLst>
              <a:ext uri="{FF2B5EF4-FFF2-40B4-BE49-F238E27FC236}">
                <a16:creationId xmlns:a16="http://schemas.microsoft.com/office/drawing/2014/main" id="{1CEECE69-58AC-4F45-B925-B23E85F00CAD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356774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章節頁_08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2"/>
          <p:cNvSpPr>
            <a:spLocks noGrp="1"/>
          </p:cNvSpPr>
          <p:nvPr>
            <p:ph type="sldNum" sz="quarter" idx="4"/>
          </p:nvPr>
        </p:nvSpPr>
        <p:spPr>
          <a:xfrm>
            <a:off x="-1500204" y="4772211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lumMod val="75000"/>
                  </a:schemeClr>
                </a:solidFill>
                <a:latin typeface="Adobe 黑体 Std R"/>
                <a:ea typeface="Adobe 黑体 Std R"/>
                <a:cs typeface="Adobe 黑体 Std R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12" name="標題 1">
            <a:extLst>
              <a:ext uri="{FF2B5EF4-FFF2-40B4-BE49-F238E27FC236}">
                <a16:creationId xmlns:a16="http://schemas.microsoft.com/office/drawing/2014/main" id="{2F484CB5-FD3A-3B4A-AD77-755B670B9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2906" y="3579526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007DBE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15" name="內容版面配置區 9">
            <a:extLst>
              <a:ext uri="{FF2B5EF4-FFF2-40B4-BE49-F238E27FC236}">
                <a16:creationId xmlns:a16="http://schemas.microsoft.com/office/drawing/2014/main" id="{47E91578-DED4-C14F-8748-66F3F1E13AA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16" name="內容版面配置區 9">
            <a:extLst>
              <a:ext uri="{FF2B5EF4-FFF2-40B4-BE49-F238E27FC236}">
                <a16:creationId xmlns:a16="http://schemas.microsoft.com/office/drawing/2014/main" id="{F50091DC-D331-784D-99C9-6F4C2285CF0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285601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章節頁_空白0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內容版面配置區 9">
            <a:extLst>
              <a:ext uri="{FF2B5EF4-FFF2-40B4-BE49-F238E27FC236}">
                <a16:creationId xmlns:a16="http://schemas.microsoft.com/office/drawing/2014/main" id="{798EB73B-D2E4-9748-A0F7-5DB2610F686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9" name="內容版面配置區 9">
            <a:extLst>
              <a:ext uri="{FF2B5EF4-FFF2-40B4-BE49-F238E27FC236}">
                <a16:creationId xmlns:a16="http://schemas.microsoft.com/office/drawing/2014/main" id="{3EB216B5-3517-2446-A638-DF2E8963706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  <p:sp>
        <p:nvSpPr>
          <p:cNvPr id="5" name="標題 1">
            <a:extLst>
              <a:ext uri="{FF2B5EF4-FFF2-40B4-BE49-F238E27FC236}">
                <a16:creationId xmlns:a16="http://schemas.microsoft.com/office/drawing/2014/main" id="{DEBFBE64-8D36-9F4E-8540-D8489AB9C0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2906" y="3579526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00BEC3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540802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章節頁_空白0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2"/>
          <p:cNvSpPr>
            <a:spLocks noGrp="1"/>
          </p:cNvSpPr>
          <p:nvPr>
            <p:ph type="sldNum" sz="quarter" idx="4"/>
          </p:nvPr>
        </p:nvSpPr>
        <p:spPr>
          <a:xfrm>
            <a:off x="-1500204" y="4772211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lumMod val="75000"/>
                  </a:schemeClr>
                </a:solidFill>
                <a:latin typeface="Adobe 黑体 Std R"/>
                <a:ea typeface="Adobe 黑体 Std R"/>
                <a:cs typeface="Adobe 黑体 Std R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9" name="標題 1">
            <a:extLst>
              <a:ext uri="{FF2B5EF4-FFF2-40B4-BE49-F238E27FC236}">
                <a16:creationId xmlns:a16="http://schemas.microsoft.com/office/drawing/2014/main" id="{0077A540-C3B2-1E43-9A60-9031A376B4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2906" y="3582776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EB4646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15" name="內容版面配置區 9">
            <a:extLst>
              <a:ext uri="{FF2B5EF4-FFF2-40B4-BE49-F238E27FC236}">
                <a16:creationId xmlns:a16="http://schemas.microsoft.com/office/drawing/2014/main" id="{9FF17405-8F01-F94A-8001-1D6F682E3D06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16" name="內容版面配置區 9">
            <a:extLst>
              <a:ext uri="{FF2B5EF4-FFF2-40B4-BE49-F238E27FC236}">
                <a16:creationId xmlns:a16="http://schemas.microsoft.com/office/drawing/2014/main" id="{BF57377B-C3A7-F04E-B4AF-0270B628A1C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194766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章節頁_空白0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2"/>
          <p:cNvSpPr>
            <a:spLocks noGrp="1"/>
          </p:cNvSpPr>
          <p:nvPr>
            <p:ph type="sldNum" sz="quarter" idx="4"/>
          </p:nvPr>
        </p:nvSpPr>
        <p:spPr>
          <a:xfrm>
            <a:off x="-1500204" y="4772211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lumMod val="75000"/>
                  </a:schemeClr>
                </a:solidFill>
                <a:latin typeface="Adobe 黑体 Std R"/>
                <a:ea typeface="Adobe 黑体 Std R"/>
                <a:cs typeface="Adobe 黑体 Std R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8" name="標題 1">
            <a:extLst>
              <a:ext uri="{FF2B5EF4-FFF2-40B4-BE49-F238E27FC236}">
                <a16:creationId xmlns:a16="http://schemas.microsoft.com/office/drawing/2014/main" id="{6BF04FED-4A42-D145-92C5-794A5182D5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2906" y="3576468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FAC300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15" name="內容版面配置區 9">
            <a:extLst>
              <a:ext uri="{FF2B5EF4-FFF2-40B4-BE49-F238E27FC236}">
                <a16:creationId xmlns:a16="http://schemas.microsoft.com/office/drawing/2014/main" id="{2A3455C9-D5C5-EB40-ACB8-FF6A7A3EE63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16" name="內容版面配置區 9">
            <a:extLst>
              <a:ext uri="{FF2B5EF4-FFF2-40B4-BE49-F238E27FC236}">
                <a16:creationId xmlns:a16="http://schemas.microsoft.com/office/drawing/2014/main" id="{1CEECE69-58AC-4F45-B925-B23E85F00CAD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3694443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章節頁_空白0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2"/>
          <p:cNvSpPr>
            <a:spLocks noGrp="1"/>
          </p:cNvSpPr>
          <p:nvPr>
            <p:ph type="sldNum" sz="quarter" idx="4"/>
          </p:nvPr>
        </p:nvSpPr>
        <p:spPr>
          <a:xfrm>
            <a:off x="-1500204" y="4772211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lumMod val="75000"/>
                  </a:schemeClr>
                </a:solidFill>
                <a:latin typeface="Adobe 黑体 Std R"/>
                <a:ea typeface="Adobe 黑体 Std R"/>
                <a:cs typeface="Adobe 黑体 Std R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12" name="標題 1">
            <a:extLst>
              <a:ext uri="{FF2B5EF4-FFF2-40B4-BE49-F238E27FC236}">
                <a16:creationId xmlns:a16="http://schemas.microsoft.com/office/drawing/2014/main" id="{2F484CB5-FD3A-3B4A-AD77-755B670B9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2906" y="3582776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007DBE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15" name="內容版面配置區 9">
            <a:extLst>
              <a:ext uri="{FF2B5EF4-FFF2-40B4-BE49-F238E27FC236}">
                <a16:creationId xmlns:a16="http://schemas.microsoft.com/office/drawing/2014/main" id="{47E91578-DED4-C14F-8748-66F3F1E13AA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16" name="內容版面配置區 9">
            <a:extLst>
              <a:ext uri="{FF2B5EF4-FFF2-40B4-BE49-F238E27FC236}">
                <a16:creationId xmlns:a16="http://schemas.microsoft.com/office/drawing/2014/main" id="{F50091DC-D331-784D-99C9-6F4C2285CF0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361198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封面_灰白底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hasCustomPrompt="1"/>
          </p:nvPr>
        </p:nvSpPr>
        <p:spPr>
          <a:xfrm>
            <a:off x="3740730" y="2376158"/>
            <a:ext cx="4810463" cy="516131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chemeClr val="bg1">
                    <a:lumMod val="65000"/>
                    <a:lumOff val="35000"/>
                  </a:schemeClr>
                </a:solidFill>
                <a:latin typeface="Noto Sans CJK TC Bold" panose="020B0500000000000000" pitchFamily="34" charset="-128"/>
                <a:ea typeface="Noto Sans CJK TC Bold" panose="020B0500000000000000" pitchFamily="34" charset="-128"/>
                <a:cs typeface="Noto Sans CJK TC Bold" panose="020B0500000000000000" pitchFamily="34" charset="-128"/>
              </a:defRPr>
            </a:lvl1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10" name="內容版面配置區 9"/>
          <p:cNvSpPr>
            <a:spLocks noGrp="1"/>
          </p:cNvSpPr>
          <p:nvPr>
            <p:ph sz="quarter" idx="10" hasCustomPrompt="1"/>
          </p:nvPr>
        </p:nvSpPr>
        <p:spPr>
          <a:xfrm>
            <a:off x="5242616" y="2924756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bg1">
                    <a:lumMod val="65000"/>
                    <a:lumOff val="3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  <p:sp>
        <p:nvSpPr>
          <p:cNvPr id="12" name="文字版面配置區 11"/>
          <p:cNvSpPr>
            <a:spLocks noGrp="1"/>
          </p:cNvSpPr>
          <p:nvPr>
            <p:ph type="body" sz="quarter" idx="11" hasCustomPrompt="1"/>
          </p:nvPr>
        </p:nvSpPr>
        <p:spPr>
          <a:xfrm>
            <a:off x="5242616" y="4441509"/>
            <a:ext cx="3308574" cy="240695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000" b="1" i="0">
                <a:solidFill>
                  <a:schemeClr val="bg1">
                    <a:lumMod val="50000"/>
                    <a:lumOff val="50000"/>
                  </a:schemeClr>
                </a:solidFill>
                <a:latin typeface="Roboto" pitchFamily="2" charset="0"/>
                <a:ea typeface="微軟正黑體"/>
                <a:cs typeface="Roboto" pitchFamily="2" charset="0"/>
              </a:defRPr>
            </a:lvl1pPr>
            <a:lvl2pPr>
              <a:defRPr>
                <a:solidFill>
                  <a:srgbClr val="7F7F7F"/>
                </a:solidFill>
              </a:defRPr>
            </a:lvl2pPr>
            <a:lvl3pPr>
              <a:defRPr>
                <a:solidFill>
                  <a:srgbClr val="7F7F7F"/>
                </a:solidFill>
              </a:defRPr>
            </a:lvl3pPr>
            <a:lvl4pPr>
              <a:defRPr>
                <a:solidFill>
                  <a:srgbClr val="7F7F7F"/>
                </a:solidFill>
              </a:defRPr>
            </a:lvl4pPr>
            <a:lvl5pP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kumimoji="1" lang="zh-TW" altLang="en-US" dirty="0"/>
              <a:t>日期</a:t>
            </a:r>
            <a:r>
              <a:rPr kumimoji="1" lang="en-US" altLang="zh-TW" dirty="0"/>
              <a:t>10</a:t>
            </a:r>
            <a:r>
              <a:rPr kumimoji="1" lang="zh-TW" altLang="en-US" dirty="0"/>
              <a:t>級</a:t>
            </a:r>
          </a:p>
        </p:txBody>
      </p:sp>
      <p:sp>
        <p:nvSpPr>
          <p:cNvPr id="5" name="內容版面配置區 9">
            <a:extLst>
              <a:ext uri="{FF2B5EF4-FFF2-40B4-BE49-F238E27FC236}">
                <a16:creationId xmlns:a16="http://schemas.microsoft.com/office/drawing/2014/main" id="{03D93D48-6F83-694D-A1BD-829CE68FCC3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42616" y="3737044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000" b="0" i="0">
                <a:solidFill>
                  <a:schemeClr val="bg1">
                    <a:lumMod val="65000"/>
                    <a:lumOff val="3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Hant" altLang="en-US" dirty="0"/>
              <a:t>主辦單位</a:t>
            </a:r>
            <a:r>
              <a:rPr kumimoji="1" lang="en-US" altLang="zh-TW" dirty="0"/>
              <a:t>10</a:t>
            </a:r>
            <a:r>
              <a:rPr kumimoji="1" lang="zh-TW" altLang="en-US" dirty="0"/>
              <a:t>級</a:t>
            </a:r>
          </a:p>
        </p:txBody>
      </p:sp>
      <p:sp>
        <p:nvSpPr>
          <p:cNvPr id="6" name="內容版面配置區 9">
            <a:extLst>
              <a:ext uri="{FF2B5EF4-FFF2-40B4-BE49-F238E27FC236}">
                <a16:creationId xmlns:a16="http://schemas.microsoft.com/office/drawing/2014/main" id="{B805D49D-5325-3E4D-9914-D1B9BA57FD5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242616" y="3933285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000" b="0" i="0">
                <a:solidFill>
                  <a:schemeClr val="bg1">
                    <a:lumMod val="65000"/>
                    <a:lumOff val="3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Hant" altLang="en-US" dirty="0"/>
              <a:t>執行單位</a:t>
            </a:r>
            <a:r>
              <a:rPr kumimoji="1" lang="en-US" altLang="zh-TW" dirty="0"/>
              <a:t>10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63961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BE71D6F-7D88-4B46-A29A-4E7D07F00A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4679" y="2773322"/>
            <a:ext cx="4416512" cy="516131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chemeClr val="tx1"/>
                </a:solidFill>
                <a:latin typeface="Noto Sans CJK TC Bold" panose="020B0500000000000000" pitchFamily="34" charset="-128"/>
                <a:ea typeface="Noto Sans CJK TC Bold" panose="020B0500000000000000" pitchFamily="34" charset="-128"/>
                <a:cs typeface="Noto Sans CJK TC Bold" panose="020B0500000000000000" pitchFamily="34" charset="-128"/>
              </a:defRPr>
            </a:lvl1pPr>
          </a:lstStyle>
          <a:p>
            <a:r>
              <a:rPr kumimoji="1" lang="zh-Hant" altLang="en-US" dirty="0"/>
              <a:t>簡報結尾詞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3" name="內容版面配置區 9">
            <a:extLst>
              <a:ext uri="{FF2B5EF4-FFF2-40B4-BE49-F238E27FC236}">
                <a16:creationId xmlns:a16="http://schemas.microsoft.com/office/drawing/2014/main" id="{7F3D51D2-01A2-E74B-BD00-D7D8831AF51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134679" y="3432243"/>
            <a:ext cx="4416512" cy="1447669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200" b="0" i="0">
                <a:solidFill>
                  <a:schemeClr val="tx1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Hant" altLang="en-US" dirty="0"/>
              <a:t>聯繫資訊</a:t>
            </a:r>
            <a:r>
              <a:rPr kumimoji="1" lang="en-US" altLang="zh-TW" dirty="0"/>
              <a:t>10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996633" y="2003889"/>
            <a:ext cx="4523699" cy="1159799"/>
          </a:xfrm>
          <a:prstGeom prst="rect">
            <a:avLst/>
          </a:prstGeom>
        </p:spPr>
        <p:txBody>
          <a:bodyPr lIns="68569" tIns="68569" rIns="68569" bIns="68569" anchor="b" anchorCtr="0"/>
          <a:lstStyle>
            <a:lvl1pPr lvl="0">
              <a:spcBef>
                <a:spcPts val="0"/>
              </a:spcBef>
              <a:buSzPct val="100000"/>
              <a:defRPr sz="2700"/>
            </a:lvl1pPr>
            <a:lvl2pPr lvl="1">
              <a:spcBef>
                <a:spcPts val="0"/>
              </a:spcBef>
              <a:buSzPct val="100000"/>
              <a:defRPr sz="2700"/>
            </a:lvl2pPr>
            <a:lvl3pPr lvl="2">
              <a:spcBef>
                <a:spcPts val="0"/>
              </a:spcBef>
              <a:buSzPct val="100000"/>
              <a:defRPr sz="2700"/>
            </a:lvl3pPr>
            <a:lvl4pPr lvl="3">
              <a:spcBef>
                <a:spcPts val="0"/>
              </a:spcBef>
              <a:buSzPct val="100000"/>
              <a:defRPr sz="2700"/>
            </a:lvl4pPr>
            <a:lvl5pPr lvl="4">
              <a:spcBef>
                <a:spcPts val="0"/>
              </a:spcBef>
              <a:buSzPct val="100000"/>
              <a:defRPr sz="2700"/>
            </a:lvl5pPr>
            <a:lvl6pPr lvl="5">
              <a:spcBef>
                <a:spcPts val="0"/>
              </a:spcBef>
              <a:buSzPct val="100000"/>
              <a:defRPr sz="2700"/>
            </a:lvl6pPr>
            <a:lvl7pPr lvl="6">
              <a:spcBef>
                <a:spcPts val="0"/>
              </a:spcBef>
              <a:buSzPct val="100000"/>
              <a:defRPr sz="2700"/>
            </a:lvl7pPr>
            <a:lvl8pPr lvl="7">
              <a:spcBef>
                <a:spcPts val="0"/>
              </a:spcBef>
              <a:buSzPct val="100000"/>
              <a:defRPr sz="2700"/>
            </a:lvl8pPr>
            <a:lvl9pPr lvl="8">
              <a:spcBef>
                <a:spcPts val="0"/>
              </a:spcBef>
              <a:buSzPct val="100000"/>
              <a:defRPr sz="27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659763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>
          <a:xfrm>
            <a:off x="141517" y="4767346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zh-TW" altLang="en-US">
                <a:solidFill>
                  <a:prstClr val="black">
                    <a:tint val="75000"/>
                  </a:prstClr>
                </a:solidFill>
              </a:rPr>
              <a:t>商業簡報網 </a:t>
            </a:r>
            <a:r>
              <a:rPr lang="en-US" altLang="zh-TW">
                <a:solidFill>
                  <a:prstClr val="black">
                    <a:tint val="75000"/>
                  </a:prstClr>
                </a:solidFill>
              </a:rPr>
              <a:t>X Matter Lab</a:t>
            </a: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68095-C8B2-4A76-90AA-E601358CCBC3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2203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/>
          <p:cNvSpPr>
            <a:spLocks noGrp="1"/>
          </p:cNvSpPr>
          <p:nvPr>
            <p:ph type="pic" sz="quarter" idx="11"/>
          </p:nvPr>
        </p:nvSpPr>
        <p:spPr>
          <a:xfrm>
            <a:off x="987880" y="1706542"/>
            <a:ext cx="3287486" cy="1975757"/>
          </a:xfrm>
          <a:custGeom>
            <a:avLst/>
            <a:gdLst>
              <a:gd name="connsiteX0" fmla="*/ 0 w 4383315"/>
              <a:gd name="connsiteY0" fmla="*/ 0 h 2634343"/>
              <a:gd name="connsiteX1" fmla="*/ 4383315 w 4383315"/>
              <a:gd name="connsiteY1" fmla="*/ 0 h 2634343"/>
              <a:gd name="connsiteX2" fmla="*/ 4383315 w 4383315"/>
              <a:gd name="connsiteY2" fmla="*/ 2634343 h 2634343"/>
              <a:gd name="connsiteX3" fmla="*/ 0 w 4383315"/>
              <a:gd name="connsiteY3" fmla="*/ 2634343 h 2634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83315" h="2634343">
                <a:moveTo>
                  <a:pt x="0" y="0"/>
                </a:moveTo>
                <a:lnTo>
                  <a:pt x="4383315" y="0"/>
                </a:lnTo>
                <a:lnTo>
                  <a:pt x="4383315" y="2634343"/>
                </a:lnTo>
                <a:lnTo>
                  <a:pt x="0" y="2634343"/>
                </a:lnTo>
                <a:close/>
              </a:path>
            </a:pathLst>
          </a:custGeom>
        </p:spPr>
        <p:txBody>
          <a:bodyPr wrap="square" lIns="68580" tIns="34290" rIns="68580" bIns="34290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B29A9-5820-46BE-83DA-BE1F926704E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4506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錄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內容版面配置區 9">
            <a:extLst>
              <a:ext uri="{FF2B5EF4-FFF2-40B4-BE49-F238E27FC236}">
                <a16:creationId xmlns:a16="http://schemas.microsoft.com/office/drawing/2014/main" id="{F5829722-092E-984E-A6FB-13E6054A97D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21375" y="2211383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rgbClr val="645041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Hant" altLang="en-US" dirty="0"/>
              <a:t>章節碼</a:t>
            </a:r>
            <a:r>
              <a:rPr kumimoji="1" lang="en-US" altLang="zh-Hant" dirty="0"/>
              <a:t>_</a:t>
            </a:r>
            <a:r>
              <a:rPr kumimoji="1" lang="zh-Hant" altLang="en-US" dirty="0"/>
              <a:t>章節名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  <p:sp>
        <p:nvSpPr>
          <p:cNvPr id="11" name="內容版面配置區 9">
            <a:extLst>
              <a:ext uri="{FF2B5EF4-FFF2-40B4-BE49-F238E27FC236}">
                <a16:creationId xmlns:a16="http://schemas.microsoft.com/office/drawing/2014/main" id="{79FBF25D-517C-F640-B1FB-6EFB141DFA7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21375" y="2572763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rgbClr val="645041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Hant" altLang="en-US" dirty="0"/>
              <a:t>章節碼</a:t>
            </a:r>
            <a:r>
              <a:rPr kumimoji="1" lang="en-US" altLang="zh-Hant" dirty="0"/>
              <a:t>_</a:t>
            </a:r>
            <a:r>
              <a:rPr kumimoji="1" lang="zh-Hant" altLang="en-US" dirty="0"/>
              <a:t>章節名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  <p:sp>
        <p:nvSpPr>
          <p:cNvPr id="12" name="內容版面配置區 9">
            <a:extLst>
              <a:ext uri="{FF2B5EF4-FFF2-40B4-BE49-F238E27FC236}">
                <a16:creationId xmlns:a16="http://schemas.microsoft.com/office/drawing/2014/main" id="{8964EECF-90A3-1B4A-849F-F6FE64E7A7F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5221375" y="2934142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rgbClr val="645041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Hant" altLang="en-US" dirty="0"/>
              <a:t>章節碼</a:t>
            </a:r>
            <a:r>
              <a:rPr kumimoji="1" lang="en-US" altLang="zh-Hant" dirty="0"/>
              <a:t>_</a:t>
            </a:r>
            <a:r>
              <a:rPr kumimoji="1" lang="zh-Hant" altLang="en-US" dirty="0"/>
              <a:t>章節名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  <p:sp>
        <p:nvSpPr>
          <p:cNvPr id="9" name="標題 1">
            <a:extLst>
              <a:ext uri="{FF2B5EF4-FFF2-40B4-BE49-F238E27FC236}">
                <a16:creationId xmlns:a16="http://schemas.microsoft.com/office/drawing/2014/main" id="{57C5A53D-9A3C-154C-97AD-4CA565DF8A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20481" y="628770"/>
            <a:ext cx="3309468" cy="363952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  <p:sp>
        <p:nvSpPr>
          <p:cNvPr id="10" name="內容版面配置區 9">
            <a:extLst>
              <a:ext uri="{FF2B5EF4-FFF2-40B4-BE49-F238E27FC236}">
                <a16:creationId xmlns:a16="http://schemas.microsoft.com/office/drawing/2014/main" id="{7DE17166-9B6F-0B4C-AA22-1C0360E3F98C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220481" y="913266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7" name="內容版面配置區 9">
            <a:extLst>
              <a:ext uri="{FF2B5EF4-FFF2-40B4-BE49-F238E27FC236}">
                <a16:creationId xmlns:a16="http://schemas.microsoft.com/office/drawing/2014/main" id="{64BACFC8-FDD3-5844-995A-507E58DD947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5221375" y="3295521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rgbClr val="645041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Hant" altLang="en-US" dirty="0"/>
              <a:t>章節碼</a:t>
            </a:r>
            <a:r>
              <a:rPr kumimoji="1" lang="en-US" altLang="zh-Hant" dirty="0"/>
              <a:t>_</a:t>
            </a:r>
            <a:r>
              <a:rPr kumimoji="1" lang="zh-Hant" altLang="en-US" dirty="0"/>
              <a:t>章節名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268387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頁_0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1"/>
          <p:cNvSpPr>
            <a:spLocks noGrp="1"/>
          </p:cNvSpPr>
          <p:nvPr>
            <p:ph type="title" hasCustomPrompt="1"/>
          </p:nvPr>
        </p:nvSpPr>
        <p:spPr>
          <a:xfrm>
            <a:off x="5002906" y="3582776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00BEC3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6" name="內容版面配置區 9">
            <a:extLst>
              <a:ext uri="{FF2B5EF4-FFF2-40B4-BE49-F238E27FC236}">
                <a16:creationId xmlns:a16="http://schemas.microsoft.com/office/drawing/2014/main" id="{798EB73B-D2E4-9748-A0F7-5DB2610F686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9" name="內容版面配置區 9">
            <a:extLst>
              <a:ext uri="{FF2B5EF4-FFF2-40B4-BE49-F238E27FC236}">
                <a16:creationId xmlns:a16="http://schemas.microsoft.com/office/drawing/2014/main" id="{3EB216B5-3517-2446-A638-DF2E8963706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8355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內文頁_01_05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2"/>
          <p:cNvSpPr>
            <a:spLocks noGrp="1"/>
          </p:cNvSpPr>
          <p:nvPr>
            <p:ph type="sldNum" sz="quarter" idx="4"/>
          </p:nvPr>
        </p:nvSpPr>
        <p:spPr>
          <a:xfrm>
            <a:off x="8570576" y="4800096"/>
            <a:ext cx="353995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 b="0" i="0">
                <a:solidFill>
                  <a:schemeClr val="bg1">
                    <a:lumMod val="50000"/>
                    <a:lumOff val="50000"/>
                  </a:schemeClr>
                </a:solidFill>
                <a:latin typeface="Roboto Lt" pitchFamily="2" charset="0"/>
                <a:ea typeface="Roboto Lt" pitchFamily="2" charset="0"/>
                <a:cs typeface="Roboto Lt" pitchFamily="2" charset="0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7" name="標題 1">
            <a:extLst>
              <a:ext uri="{FF2B5EF4-FFF2-40B4-BE49-F238E27FC236}">
                <a16:creationId xmlns:a16="http://schemas.microsoft.com/office/drawing/2014/main" id="{04AED404-1313-8940-BA8E-E5FB03B932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10777" y="132308"/>
            <a:ext cx="3309468" cy="363952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l">
              <a:defRPr sz="1400" b="0" i="0">
                <a:solidFill>
                  <a:schemeClr val="bg1">
                    <a:lumMod val="50000"/>
                    <a:lumOff val="50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14</a:t>
            </a:r>
            <a:r>
              <a:rPr kumimoji="1" lang="zh-TW" altLang="en-US" dirty="0"/>
              <a:t>級</a:t>
            </a:r>
          </a:p>
        </p:txBody>
      </p:sp>
      <p:sp>
        <p:nvSpPr>
          <p:cNvPr id="9" name="內容版面配置區 9">
            <a:extLst>
              <a:ext uri="{FF2B5EF4-FFF2-40B4-BE49-F238E27FC236}">
                <a16:creationId xmlns:a16="http://schemas.microsoft.com/office/drawing/2014/main" id="{5CB89995-7C58-1445-908C-9BB70E82351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310777" y="362049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l">
              <a:buNone/>
              <a:defRPr sz="800" b="0" i="0">
                <a:solidFill>
                  <a:schemeClr val="bg1">
                    <a:lumMod val="50000"/>
                    <a:lumOff val="50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8</a:t>
            </a:r>
            <a:r>
              <a:rPr kumimoji="1" lang="zh-TW" altLang="en-US" dirty="0"/>
              <a:t>級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7759B2C-F58B-554F-B875-CA7A4EDF3DC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09120" y="165486"/>
            <a:ext cx="3197225" cy="62996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 algn="r">
              <a:buNone/>
              <a:defRPr sz="1800" b="0" i="0">
                <a:solidFill>
                  <a:srgbClr val="00BEC3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kumimoji="1" lang="zh-Hant" altLang="en-US" sz="1800" dirty="0"/>
              <a:t>章節碼</a:t>
            </a:r>
            <a:r>
              <a:rPr kumimoji="1" lang="en-US" altLang="zh-Hant" sz="1800" dirty="0"/>
              <a:t>_</a:t>
            </a:r>
            <a:r>
              <a:rPr kumimoji="1" lang="zh-Hant" altLang="en-US" sz="1800" dirty="0"/>
              <a:t>章節名</a:t>
            </a:r>
            <a:r>
              <a:rPr kumimoji="1" lang="en-US" altLang="zh-TW" sz="1800" dirty="0"/>
              <a:t>18</a:t>
            </a:r>
            <a:r>
              <a:rPr kumimoji="1" lang="zh-TW" altLang="en-US" sz="1800" dirty="0"/>
              <a:t>級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頁_0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2"/>
          <p:cNvSpPr>
            <a:spLocks noGrp="1"/>
          </p:cNvSpPr>
          <p:nvPr>
            <p:ph type="sldNum" sz="quarter" idx="4"/>
          </p:nvPr>
        </p:nvSpPr>
        <p:spPr>
          <a:xfrm>
            <a:off x="-1500204" y="4772211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lumMod val="75000"/>
                  </a:schemeClr>
                </a:solidFill>
                <a:latin typeface="Adobe 黑体 Std R"/>
                <a:ea typeface="Adobe 黑体 Std R"/>
                <a:cs typeface="Adobe 黑体 Std R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9" name="標題 1">
            <a:extLst>
              <a:ext uri="{FF2B5EF4-FFF2-40B4-BE49-F238E27FC236}">
                <a16:creationId xmlns:a16="http://schemas.microsoft.com/office/drawing/2014/main" id="{0077A540-C3B2-1E43-9A60-9031A376B4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2906" y="3582776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EB4646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15" name="內容版面配置區 9">
            <a:extLst>
              <a:ext uri="{FF2B5EF4-FFF2-40B4-BE49-F238E27FC236}">
                <a16:creationId xmlns:a16="http://schemas.microsoft.com/office/drawing/2014/main" id="{9FF17405-8F01-F94A-8001-1D6F682E3D06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16" name="內容版面配置區 9">
            <a:extLst>
              <a:ext uri="{FF2B5EF4-FFF2-40B4-BE49-F238E27FC236}">
                <a16:creationId xmlns:a16="http://schemas.microsoft.com/office/drawing/2014/main" id="{BF57377B-C3A7-F04E-B4AF-0270B628A1C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220080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內文頁_02_06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投影片編號版面配置區 2">
            <a:extLst>
              <a:ext uri="{FF2B5EF4-FFF2-40B4-BE49-F238E27FC236}">
                <a16:creationId xmlns:a16="http://schemas.microsoft.com/office/drawing/2014/main" id="{A0231A4B-6C31-F748-B8C9-DEC7A08DC9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0576" y="4800096"/>
            <a:ext cx="353995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 b="0" i="0">
                <a:solidFill>
                  <a:schemeClr val="bg1">
                    <a:lumMod val="50000"/>
                    <a:lumOff val="50000"/>
                  </a:schemeClr>
                </a:solidFill>
                <a:latin typeface="Roboto Lt" pitchFamily="2" charset="0"/>
                <a:ea typeface="Roboto Lt" pitchFamily="2" charset="0"/>
                <a:cs typeface="Roboto Lt" pitchFamily="2" charset="0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13" name="標題 1">
            <a:extLst>
              <a:ext uri="{FF2B5EF4-FFF2-40B4-BE49-F238E27FC236}">
                <a16:creationId xmlns:a16="http://schemas.microsoft.com/office/drawing/2014/main" id="{CF9AFDC3-95ED-024F-9D82-33BBBBC898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10777" y="132308"/>
            <a:ext cx="3309468" cy="363952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l">
              <a:defRPr sz="1400" b="0" i="0">
                <a:solidFill>
                  <a:schemeClr val="bg1">
                    <a:lumMod val="50000"/>
                    <a:lumOff val="50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14</a:t>
            </a:r>
            <a:r>
              <a:rPr kumimoji="1" lang="zh-TW" altLang="en-US" dirty="0"/>
              <a:t>級</a:t>
            </a:r>
          </a:p>
        </p:txBody>
      </p:sp>
      <p:sp>
        <p:nvSpPr>
          <p:cNvPr id="14" name="內容版面配置區 9">
            <a:extLst>
              <a:ext uri="{FF2B5EF4-FFF2-40B4-BE49-F238E27FC236}">
                <a16:creationId xmlns:a16="http://schemas.microsoft.com/office/drawing/2014/main" id="{1C5BE907-FE40-9D4D-B395-8B8DE2BEF0C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310777" y="362049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l">
              <a:buNone/>
              <a:defRPr sz="800" b="0" i="0">
                <a:solidFill>
                  <a:schemeClr val="bg1">
                    <a:lumMod val="50000"/>
                    <a:lumOff val="50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8</a:t>
            </a:r>
            <a:r>
              <a:rPr kumimoji="1" lang="zh-TW" altLang="en-US" dirty="0"/>
              <a:t>級</a:t>
            </a:r>
          </a:p>
        </p:txBody>
      </p:sp>
      <p:sp>
        <p:nvSpPr>
          <p:cNvPr id="6" name="文字版面配置區 2">
            <a:extLst>
              <a:ext uri="{FF2B5EF4-FFF2-40B4-BE49-F238E27FC236}">
                <a16:creationId xmlns:a16="http://schemas.microsoft.com/office/drawing/2014/main" id="{53BC34A8-D038-CC4E-B35E-B9007E61AE9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09120" y="165486"/>
            <a:ext cx="3197225" cy="62996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 algn="r">
              <a:buNone/>
              <a:defRPr sz="1800" b="0" i="0">
                <a:solidFill>
                  <a:srgbClr val="EB4646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kumimoji="1" lang="zh-Hant" altLang="en-US" sz="1800" dirty="0"/>
              <a:t>章節碼</a:t>
            </a:r>
            <a:r>
              <a:rPr kumimoji="1" lang="en-US" altLang="zh-Hant" sz="1800" dirty="0"/>
              <a:t>_</a:t>
            </a:r>
            <a:r>
              <a:rPr kumimoji="1" lang="zh-Hant" altLang="en-US" sz="1800" dirty="0"/>
              <a:t>章節名</a:t>
            </a:r>
            <a:r>
              <a:rPr kumimoji="1" lang="en-US" altLang="zh-TW" sz="1800" dirty="0"/>
              <a:t>18</a:t>
            </a:r>
            <a:r>
              <a:rPr kumimoji="1" lang="zh-TW" altLang="en-US" sz="1800" dirty="0"/>
              <a:t>級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8831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頁_0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2"/>
          <p:cNvSpPr>
            <a:spLocks noGrp="1"/>
          </p:cNvSpPr>
          <p:nvPr>
            <p:ph type="sldNum" sz="quarter" idx="4"/>
          </p:nvPr>
        </p:nvSpPr>
        <p:spPr>
          <a:xfrm>
            <a:off x="-1500204" y="4772211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lumMod val="75000"/>
                  </a:schemeClr>
                </a:solidFill>
                <a:latin typeface="Adobe 黑体 Std R"/>
                <a:ea typeface="Adobe 黑体 Std R"/>
                <a:cs typeface="Adobe 黑体 Std R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sp>
        <p:nvSpPr>
          <p:cNvPr id="8" name="標題 1">
            <a:extLst>
              <a:ext uri="{FF2B5EF4-FFF2-40B4-BE49-F238E27FC236}">
                <a16:creationId xmlns:a16="http://schemas.microsoft.com/office/drawing/2014/main" id="{6BF04FED-4A42-D145-92C5-794A5182D5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02906" y="3582776"/>
            <a:ext cx="3570378" cy="764994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r">
              <a:defRPr sz="3600" b="1" i="0">
                <a:solidFill>
                  <a:srgbClr val="FAC300"/>
                </a:solidFill>
                <a:latin typeface="Noto Sans CJK TC" panose="020B0500000000000000" pitchFamily="34" charset="-128"/>
                <a:ea typeface="Noto Sans CJK TC" panose="020B0500000000000000" pitchFamily="34" charset="-128"/>
                <a:cs typeface="Noto Sans CJK TC" panose="020B0500000000000000" pitchFamily="34" charset="-128"/>
              </a:defRPr>
            </a:lvl1pPr>
          </a:lstStyle>
          <a:p>
            <a:r>
              <a:rPr kumimoji="1" lang="zh-Hant" altLang="en-US" dirty="0"/>
              <a:t>章節名</a:t>
            </a:r>
            <a:r>
              <a:rPr kumimoji="1" lang="en-US" altLang="zh-TW" dirty="0"/>
              <a:t>36</a:t>
            </a:r>
            <a:r>
              <a:rPr kumimoji="1" lang="zh-TW" altLang="en-US" dirty="0"/>
              <a:t>級</a:t>
            </a:r>
          </a:p>
        </p:txBody>
      </p:sp>
      <p:sp>
        <p:nvSpPr>
          <p:cNvPr id="15" name="內容版面配置區 9">
            <a:extLst>
              <a:ext uri="{FF2B5EF4-FFF2-40B4-BE49-F238E27FC236}">
                <a16:creationId xmlns:a16="http://schemas.microsoft.com/office/drawing/2014/main" id="{2A3455C9-D5C5-EB40-ACB8-FF6A7A3EE630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246238" y="4590858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9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9</a:t>
            </a:r>
            <a:r>
              <a:rPr kumimoji="1" lang="zh-TW" altLang="en-US" dirty="0"/>
              <a:t>級</a:t>
            </a:r>
          </a:p>
        </p:txBody>
      </p:sp>
      <p:sp>
        <p:nvSpPr>
          <p:cNvPr id="16" name="內容版面配置區 9">
            <a:extLst>
              <a:ext uri="{FF2B5EF4-FFF2-40B4-BE49-F238E27FC236}">
                <a16:creationId xmlns:a16="http://schemas.microsoft.com/office/drawing/2014/main" id="{1CEECE69-58AC-4F45-B925-B23E85F00CAD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255474" y="4285670"/>
            <a:ext cx="3308574" cy="351936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r">
              <a:buNone/>
              <a:defRPr sz="1800" b="0" i="0">
                <a:solidFill>
                  <a:schemeClr val="tx1">
                    <a:lumMod val="65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18</a:t>
            </a:r>
            <a:r>
              <a:rPr kumimoji="1" lang="zh-TW" altLang="en-US" dirty="0"/>
              <a:t>級</a:t>
            </a:r>
          </a:p>
        </p:txBody>
      </p:sp>
    </p:spTree>
    <p:extLst>
      <p:ext uri="{BB962C8B-B14F-4D97-AF65-F5344CB8AC3E}">
        <p14:creationId xmlns:p14="http://schemas.microsoft.com/office/powerpoint/2010/main" val="334417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內文頁_03_07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投影片編號版面配置區 2">
            <a:extLst>
              <a:ext uri="{FF2B5EF4-FFF2-40B4-BE49-F238E27FC236}">
                <a16:creationId xmlns:a16="http://schemas.microsoft.com/office/drawing/2014/main" id="{F01F5790-D845-364E-AF76-D80265F33159}"/>
              </a:ext>
            </a:extLst>
          </p:cNvPr>
          <p:cNvSpPr txBox="1">
            <a:spLocks/>
          </p:cNvSpPr>
          <p:nvPr userDrawn="1"/>
        </p:nvSpPr>
        <p:spPr>
          <a:xfrm>
            <a:off x="8570576" y="4800096"/>
            <a:ext cx="353995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defPPr>
              <a:defRPr lang="zh-TW"/>
            </a:defPPr>
            <a:lvl1pPr marL="0" algn="r" defTabSz="914353" rtl="0" eaLnBrk="1" latinLnBrk="0" hangingPunct="1">
              <a:defRPr sz="1000" b="0" i="0" kern="1200">
                <a:solidFill>
                  <a:schemeClr val="tx1">
                    <a:lumMod val="50000"/>
                  </a:schemeClr>
                </a:solidFill>
                <a:latin typeface="Roboto Lt" pitchFamily="2" charset="0"/>
                <a:ea typeface="Roboto Lt" pitchFamily="2" charset="0"/>
                <a:cs typeface="Roboto Lt" pitchFamily="2" charset="0"/>
              </a:defRPr>
            </a:lvl1pPr>
            <a:lvl2pPr marL="45717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7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0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36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3" algn="l" defTabSz="914353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F50B0A-96CD-2744-AC17-3961C3E9B068}" type="slidenum">
              <a:rPr kumimoji="1" lang="zh-TW" altLang="en-US" sz="120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pPr/>
              <a:t>‹#›</a:t>
            </a:fld>
            <a:endParaRPr kumimoji="1" lang="zh-TW" altLang="en-US" sz="1200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標題 1">
            <a:extLst>
              <a:ext uri="{FF2B5EF4-FFF2-40B4-BE49-F238E27FC236}">
                <a16:creationId xmlns:a16="http://schemas.microsoft.com/office/drawing/2014/main" id="{761334DC-57CA-F744-A0F1-D8AE6412C4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10777" y="132308"/>
            <a:ext cx="3309468" cy="363952"/>
          </a:xfrm>
          <a:prstGeom prst="rect">
            <a:avLst/>
          </a:prstGeom>
        </p:spPr>
        <p:txBody>
          <a:bodyPr vert="horz" lIns="91434" tIns="45717" rIns="91434" bIns="45717"/>
          <a:lstStyle>
            <a:lvl1pPr algn="l">
              <a:defRPr sz="1400" b="0" i="0">
                <a:solidFill>
                  <a:schemeClr val="bg1">
                    <a:lumMod val="50000"/>
                    <a:lumOff val="50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</a:lstStyle>
          <a:p>
            <a:r>
              <a:rPr kumimoji="1" lang="zh-TW" altLang="en-US" dirty="0"/>
              <a:t>標題</a:t>
            </a:r>
            <a:r>
              <a:rPr kumimoji="1" lang="en-US" altLang="zh-TW" dirty="0"/>
              <a:t>14</a:t>
            </a:r>
            <a:r>
              <a:rPr kumimoji="1" lang="zh-TW" altLang="en-US" dirty="0"/>
              <a:t>級</a:t>
            </a:r>
          </a:p>
        </p:txBody>
      </p:sp>
      <p:sp>
        <p:nvSpPr>
          <p:cNvPr id="14" name="內容版面配置區 9">
            <a:extLst>
              <a:ext uri="{FF2B5EF4-FFF2-40B4-BE49-F238E27FC236}">
                <a16:creationId xmlns:a16="http://schemas.microsoft.com/office/drawing/2014/main" id="{8C6326B1-F186-454B-9313-86D33A7414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310777" y="362049"/>
            <a:ext cx="3308574" cy="268427"/>
          </a:xfrm>
          <a:prstGeom prst="rect">
            <a:avLst/>
          </a:prstGeom>
        </p:spPr>
        <p:txBody>
          <a:bodyPr vert="horz" lIns="91434" tIns="45717" rIns="91434" bIns="45717"/>
          <a:lstStyle>
            <a:lvl1pPr marL="0" indent="0" algn="l">
              <a:buNone/>
              <a:defRPr sz="800" b="0" i="0">
                <a:solidFill>
                  <a:schemeClr val="bg1">
                    <a:lumMod val="50000"/>
                    <a:lumOff val="50000"/>
                  </a:schemeClr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  <a:cs typeface="Noto Sans CJK TC Medium" panose="020B0500000000000000" pitchFamily="34" charset="-128"/>
              </a:defRPr>
            </a:lvl1pPr>
            <a:lvl2pPr>
              <a:defRPr>
                <a:solidFill>
                  <a:srgbClr val="A6A6A6"/>
                </a:solidFill>
              </a:defRPr>
            </a:lvl2pPr>
            <a:lvl3pPr>
              <a:defRPr>
                <a:solidFill>
                  <a:srgbClr val="A6A6A6"/>
                </a:solidFill>
              </a:defRPr>
            </a:lvl3pPr>
            <a:lvl4pPr>
              <a:defRPr>
                <a:solidFill>
                  <a:srgbClr val="A6A6A6"/>
                </a:solidFill>
              </a:defRPr>
            </a:lvl4pPr>
            <a:lvl5pPr>
              <a:defRPr>
                <a:solidFill>
                  <a:srgbClr val="A6A6A6"/>
                </a:solidFill>
              </a:defRPr>
            </a:lvl5pPr>
          </a:lstStyle>
          <a:p>
            <a:pPr lvl="0"/>
            <a:r>
              <a:rPr kumimoji="1" lang="zh-TW" altLang="en-US" dirty="0"/>
              <a:t>副標題</a:t>
            </a:r>
            <a:r>
              <a:rPr kumimoji="1" lang="en-US" altLang="zh-TW" dirty="0"/>
              <a:t>8</a:t>
            </a:r>
            <a:r>
              <a:rPr kumimoji="1" lang="zh-TW" altLang="en-US" dirty="0"/>
              <a:t>級</a:t>
            </a:r>
          </a:p>
        </p:txBody>
      </p:sp>
      <p:sp>
        <p:nvSpPr>
          <p:cNvPr id="6" name="文字版面配置區 2">
            <a:extLst>
              <a:ext uri="{FF2B5EF4-FFF2-40B4-BE49-F238E27FC236}">
                <a16:creationId xmlns:a16="http://schemas.microsoft.com/office/drawing/2014/main" id="{8280E080-F046-F14C-927C-10576E423FC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809120" y="165486"/>
            <a:ext cx="3197225" cy="62996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 algn="r">
              <a:buNone/>
              <a:defRPr sz="1800" b="0" i="0">
                <a:solidFill>
                  <a:srgbClr val="FAC300"/>
                </a:solidFill>
                <a:latin typeface="Noto Sans CJK TC Medium" panose="020B0500000000000000" pitchFamily="34" charset="-128"/>
                <a:ea typeface="Noto Sans CJK TC Medium" panose="020B0500000000000000" pitchFamily="34" charset="-128"/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kumimoji="1" lang="zh-Hant" altLang="en-US" sz="1800" dirty="0"/>
              <a:t>章節碼</a:t>
            </a:r>
            <a:r>
              <a:rPr kumimoji="1" lang="en-US" altLang="zh-Hant" sz="1800" dirty="0"/>
              <a:t>_</a:t>
            </a:r>
            <a:r>
              <a:rPr kumimoji="1" lang="zh-Hant" altLang="en-US" sz="1800" dirty="0"/>
              <a:t>章節名</a:t>
            </a:r>
            <a:r>
              <a:rPr kumimoji="1" lang="en-US" altLang="zh-TW" sz="1800" dirty="0"/>
              <a:t>18</a:t>
            </a:r>
            <a:r>
              <a:rPr kumimoji="1" lang="zh-TW" altLang="en-US" sz="1800" dirty="0"/>
              <a:t>級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2638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4"/>
          </p:nvPr>
        </p:nvSpPr>
        <p:spPr>
          <a:xfrm>
            <a:off x="-1500204" y="4635288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>
                <a:solidFill>
                  <a:schemeClr val="tx1">
                    <a:lumMod val="75000"/>
                  </a:schemeClr>
                </a:solidFill>
                <a:latin typeface="Adobe 黑体 Std R"/>
                <a:ea typeface="Adobe 黑体 Std R"/>
                <a:cs typeface="Adobe 黑体 Std R"/>
              </a:defRPr>
            </a:lvl1pPr>
          </a:lstStyle>
          <a:p>
            <a:fld id="{55F50B0A-96CD-2744-AC17-3961C3E9B068}" type="slidenum">
              <a:rPr kumimoji="1" lang="zh-TW" altLang="en-US" smtClean="0"/>
              <a:pPr/>
              <a:t>‹#›</a:t>
            </a:fld>
            <a:endParaRPr kumimoji="1" lang="zh-TW" altLang="en-US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A1E39876-2210-184C-9E94-0A4E3EB2427A}"/>
              </a:ext>
            </a:extLst>
          </p:cNvPr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09333"/>
            <a:ext cx="1262270" cy="41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95" r:id="rId2"/>
    <p:sldLayoutId id="2147483677" r:id="rId3"/>
    <p:sldLayoutId id="2147483689" r:id="rId4"/>
    <p:sldLayoutId id="2147483674" r:id="rId5"/>
    <p:sldLayoutId id="2147483681" r:id="rId6"/>
    <p:sldLayoutId id="2147483685" r:id="rId7"/>
    <p:sldLayoutId id="2147483684" r:id="rId8"/>
    <p:sldLayoutId id="2147483687" r:id="rId9"/>
    <p:sldLayoutId id="2147483686" r:id="rId10"/>
    <p:sldLayoutId id="2147483690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  <p:sldLayoutId id="2147483703" r:id="rId19"/>
    <p:sldLayoutId id="2147483676" r:id="rId20"/>
    <p:sldLayoutId id="2147483704" r:id="rId21"/>
    <p:sldLayoutId id="2147483705" r:id="rId22"/>
    <p:sldLayoutId id="2147483706" r:id="rId2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defTabSz="91433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5" indent="-342875" algn="l" defTabSz="91433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5" indent="-285729" algn="l" defTabSz="91433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5" indent="-228582" algn="l" defTabSz="91433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2" algn="l" defTabSz="91433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6" indent="-228582" algn="l" defTabSz="91433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1" indent="-228582" algn="l" defTabSz="91433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2" algn="l" defTabSz="91433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2" algn="l" defTabSz="91433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9" indent="-228582" algn="l" defTabSz="91433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3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9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5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6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tartupterrace.tw/" TargetMode="Externa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4234" y="1181686"/>
            <a:ext cx="8086959" cy="1710603"/>
          </a:xfrm>
        </p:spPr>
        <p:txBody>
          <a:bodyPr/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經濟部中小企業處國際創業聚落鏈結計畫</a:t>
            </a:r>
            <a:b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z="2400" dirty="0">
                <a:latin typeface="新細明體"/>
                <a:ea typeface="新細明體"/>
                <a:sym typeface="Wingdings" panose="05000000000000000000" pitchFamily="2" charset="2"/>
              </a:rPr>
              <a:t>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國際加速器</a:t>
            </a:r>
            <a:b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○○○○○○○○○○○</a:t>
            </a:r>
            <a:r>
              <a: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計畫名稱</a:t>
            </a:r>
            <a:r>
              <a:rPr lang="en-US" altLang="zh-TW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en-US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提案簡報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TW" altLang="en-US" sz="1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簡報日期：</a:t>
            </a:r>
            <a:r>
              <a:rPr lang="en-US" altLang="zh-TW" sz="1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111</a:t>
            </a:r>
            <a:r>
              <a:rPr lang="zh-TW" altLang="en-US" sz="1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年○○月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zh-TW" altLang="en-US" sz="1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提案單位：○○○○○○○○○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13"/>
          </p:nvPr>
        </p:nvSpPr>
        <p:spPr>
          <a:xfrm>
            <a:off x="5242616" y="4031515"/>
            <a:ext cx="3308574" cy="268427"/>
          </a:xfrm>
        </p:spPr>
        <p:txBody>
          <a:bodyPr/>
          <a:lstStyle/>
          <a:p>
            <a:r>
              <a:rPr lang="zh-TW" altLang="en-US" sz="1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報告人：○○○○○○</a:t>
            </a:r>
          </a:p>
          <a:p>
            <a:endParaRPr lang="zh-TW" altLang="en-US" sz="1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5494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內容版面配置區 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1" name="文字版面配置區 10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簡報格式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(8/15)</a:t>
            </a:r>
            <a:endParaRPr lang="zh-TW" altLang="en-US" dirty="0"/>
          </a:p>
        </p:txBody>
      </p:sp>
      <p:sp>
        <p:nvSpPr>
          <p:cNvPr id="5" name="object 5"/>
          <p:cNvSpPr txBox="1"/>
          <p:nvPr/>
        </p:nvSpPr>
        <p:spPr>
          <a:xfrm>
            <a:off x="734760" y="1131590"/>
            <a:ext cx="7869688" cy="893833"/>
          </a:xfrm>
          <a:prstGeom prst="rect">
            <a:avLst/>
          </a:prstGeom>
        </p:spPr>
        <p:txBody>
          <a:bodyPr vert="horz" wrap="square" lIns="0" tIns="12318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69"/>
              </a:spcBef>
            </a:pPr>
            <a:r>
              <a:rPr sz="1800" spc="-12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2.</a:t>
            </a:r>
            <a:r>
              <a:rPr sz="1800" spc="-1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 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差旅費</a:t>
            </a:r>
          </a:p>
          <a:p>
            <a:pPr marL="217170">
              <a:lnSpc>
                <a:spcPct val="100000"/>
              </a:lnSpc>
            </a:pPr>
            <a:r>
              <a:rPr sz="1600" spc="-9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(3)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國外旅費：可編列</a:t>
            </a:r>
            <a:r>
              <a:rPr lang="zh-TW" altLang="en-US" sz="16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交通費</a:t>
            </a:r>
            <a:r>
              <a:rPr sz="16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與</a:t>
            </a:r>
            <a:r>
              <a:rPr lang="zh-TW" altLang="en-US" sz="16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膳宿雜費</a:t>
            </a:r>
            <a:r>
              <a:rPr sz="16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；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其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中</a:t>
            </a:r>
            <a:r>
              <a:rPr lang="zh-TW" altLang="en-US" sz="16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膳宿雜費須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依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據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「中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央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政府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各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機關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派赴國外各地區出差人員生活費日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支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數額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表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」編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列</a:t>
            </a:r>
            <a:endParaRPr sz="16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13" name="投影片編號版面配置區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10</a:t>
            </a:fld>
            <a:endParaRPr kumimoji="1" lang="zh-TW" altLang="en-US"/>
          </a:p>
        </p:txBody>
      </p:sp>
      <p:sp>
        <p:nvSpPr>
          <p:cNvPr id="14" name="標題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5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5.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年度資源投入情形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人力、時間、經費等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5E0BEB3A-AF57-8340-A24C-51C1D48D72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700508"/>
              </p:ext>
            </p:extLst>
          </p:nvPr>
        </p:nvGraphicFramePr>
        <p:xfrm>
          <a:off x="323528" y="2379491"/>
          <a:ext cx="8568952" cy="2208486"/>
        </p:xfrm>
        <a:graphic>
          <a:graphicData uri="http://schemas.openxmlformats.org/drawingml/2006/table">
            <a:tbl>
              <a:tblPr>
                <a:tableStyleId>{10A1B5D5-9B99-4C35-A422-299274C87663}</a:tableStyleId>
              </a:tblPr>
              <a:tblGrid>
                <a:gridCol w="1221397">
                  <a:extLst>
                    <a:ext uri="{9D8B030D-6E8A-4147-A177-3AD203B41FA5}">
                      <a16:colId xmlns:a16="http://schemas.microsoft.com/office/drawing/2014/main" val="3098657357"/>
                    </a:ext>
                  </a:extLst>
                </a:gridCol>
                <a:gridCol w="1469511">
                  <a:extLst>
                    <a:ext uri="{9D8B030D-6E8A-4147-A177-3AD203B41FA5}">
                      <a16:colId xmlns:a16="http://schemas.microsoft.com/office/drawing/2014/main" val="996390262"/>
                    </a:ext>
                  </a:extLst>
                </a:gridCol>
                <a:gridCol w="1741498">
                  <a:extLst>
                    <a:ext uri="{9D8B030D-6E8A-4147-A177-3AD203B41FA5}">
                      <a16:colId xmlns:a16="http://schemas.microsoft.com/office/drawing/2014/main" val="3462432435"/>
                    </a:ext>
                  </a:extLst>
                </a:gridCol>
                <a:gridCol w="1197524">
                  <a:extLst>
                    <a:ext uri="{9D8B030D-6E8A-4147-A177-3AD203B41FA5}">
                      <a16:colId xmlns:a16="http://schemas.microsoft.com/office/drawing/2014/main" val="2995272771"/>
                    </a:ext>
                  </a:extLst>
                </a:gridCol>
                <a:gridCol w="1469511">
                  <a:extLst>
                    <a:ext uri="{9D8B030D-6E8A-4147-A177-3AD203B41FA5}">
                      <a16:colId xmlns:a16="http://schemas.microsoft.com/office/drawing/2014/main" val="3731432278"/>
                    </a:ext>
                  </a:extLst>
                </a:gridCol>
                <a:gridCol w="1469511">
                  <a:extLst>
                    <a:ext uri="{9D8B030D-6E8A-4147-A177-3AD203B41FA5}">
                      <a16:colId xmlns:a16="http://schemas.microsoft.com/office/drawing/2014/main" val="969539569"/>
                    </a:ext>
                  </a:extLst>
                </a:gridCol>
              </a:tblGrid>
              <a:tr h="31549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交通費</a:t>
                      </a:r>
                      <a:endParaRPr lang="en-US" altLang="zh-TW" sz="1600" b="1" u="none" strike="noStrike" dirty="0"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  <a:p>
                      <a:pPr algn="ctr" fontAlgn="ctr"/>
                      <a:r>
                        <a:rPr lang="en-US" altLang="zh-TW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(</a:t>
                      </a:r>
                      <a:r>
                        <a:rPr lang="zh-TW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機票</a:t>
                      </a:r>
                      <a:r>
                        <a:rPr lang="en-US" altLang="zh-TW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)</a:t>
                      </a:r>
                      <a:endParaRPr lang="zh-TW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地區</a:t>
                      </a:r>
                      <a:endParaRPr lang="zh-TW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預估費用</a:t>
                      </a:r>
                      <a:endParaRPr lang="zh-TW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人數</a:t>
                      </a:r>
                      <a:endParaRPr lang="zh-TW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小計</a:t>
                      </a:r>
                      <a:endParaRPr lang="zh-TW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是否有廠商隨行</a:t>
                      </a:r>
                      <a:endParaRPr lang="zh-TW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143274"/>
                  </a:ext>
                </a:extLst>
              </a:tr>
              <a:tr h="31549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 中國大陸</a:t>
                      </a:r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(</a:t>
                      </a:r>
                      <a:r>
                        <a:rPr lang="zh-TW" alt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上海</a:t>
                      </a:r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)</a:t>
                      </a:r>
                      <a:endParaRPr lang="zh-TW" alt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 </a:t>
                      </a:r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15,000 /2</a:t>
                      </a:r>
                      <a:r>
                        <a:rPr lang="zh-TW" alt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趟</a:t>
                      </a:r>
                      <a:endParaRPr lang="zh-TW" alt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3</a:t>
                      </a:r>
                      <a:endParaRPr lang="en-US" altLang="zh-TW" sz="16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90,000</a:t>
                      </a:r>
                      <a:endParaRPr lang="en-US" altLang="zh-TW" sz="16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dirty="0">
                          <a:solidFill>
                            <a:schemeClr val="bg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■</a:t>
                      </a:r>
                      <a:r>
                        <a:rPr lang="zh-TW" alt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有 </a:t>
                      </a:r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/ </a:t>
                      </a:r>
                      <a:r>
                        <a:rPr lang="zh-TW" altLang="en-US" sz="1600" dirty="0">
                          <a:solidFill>
                            <a:schemeClr val="bg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</a:t>
                      </a:r>
                      <a:r>
                        <a:rPr lang="zh-TW" alt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無</a:t>
                      </a:r>
                      <a:endParaRPr lang="zh-TW" alt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/>
                </a:tc>
                <a:extLst>
                  <a:ext uri="{0D108BD9-81ED-4DB2-BD59-A6C34878D82A}">
                    <a16:rowId xmlns:a16="http://schemas.microsoft.com/office/drawing/2014/main" val="2428245333"/>
                  </a:ext>
                </a:extLst>
              </a:tr>
              <a:tr h="31549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英國</a:t>
                      </a:r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(</a:t>
                      </a:r>
                      <a:r>
                        <a:rPr lang="zh-TW" alt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倫敦</a:t>
                      </a:r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)</a:t>
                      </a:r>
                      <a:endParaRPr lang="zh-TW" alt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30,000 /1</a:t>
                      </a:r>
                      <a:r>
                        <a:rPr lang="zh-TW" alt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趟</a:t>
                      </a:r>
                      <a:endParaRPr lang="zh-TW" alt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2</a:t>
                      </a:r>
                      <a:endParaRPr lang="en-US" altLang="zh-TW" sz="16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60,000</a:t>
                      </a:r>
                      <a:endParaRPr lang="en-US" altLang="zh-TW" sz="16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dirty="0">
                          <a:solidFill>
                            <a:schemeClr val="bg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</a:t>
                      </a:r>
                      <a:r>
                        <a:rPr lang="zh-TW" alt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有 </a:t>
                      </a:r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/ </a:t>
                      </a:r>
                      <a:r>
                        <a:rPr lang="zh-TW" altLang="en-US" sz="1600" dirty="0">
                          <a:solidFill>
                            <a:schemeClr val="bg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■</a:t>
                      </a:r>
                      <a:r>
                        <a:rPr lang="zh-TW" alt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無</a:t>
                      </a:r>
                      <a:endParaRPr lang="zh-TW" alt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/>
                </a:tc>
                <a:extLst>
                  <a:ext uri="{0D108BD9-81ED-4DB2-BD59-A6C34878D82A}">
                    <a16:rowId xmlns:a16="http://schemas.microsoft.com/office/drawing/2014/main" val="526162356"/>
                  </a:ext>
                </a:extLst>
              </a:tr>
              <a:tr h="31549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膳宿雜費</a:t>
                      </a:r>
                      <a:endParaRPr lang="zh-TW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地區</a:t>
                      </a:r>
                      <a:endParaRPr lang="zh-TW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預估費用</a:t>
                      </a:r>
                      <a:endParaRPr lang="zh-TW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人數</a:t>
                      </a:r>
                      <a:endParaRPr lang="zh-TW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小計</a:t>
                      </a:r>
                      <a:endParaRPr lang="zh-TW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b="1" u="none" strike="noStrike" dirty="0"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是否有廠商隨行</a:t>
                      </a:r>
                      <a:endParaRPr lang="zh-TW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702640"/>
                  </a:ext>
                </a:extLst>
              </a:tr>
              <a:tr h="31549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 中國大陸</a:t>
                      </a:r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(</a:t>
                      </a:r>
                      <a:r>
                        <a:rPr lang="zh-TW" alt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上海</a:t>
                      </a:r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)</a:t>
                      </a:r>
                      <a:endParaRPr lang="zh-TW" alt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267</a:t>
                      </a:r>
                      <a:r>
                        <a:rPr lang="zh-TW" alt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美元*</a:t>
                      </a:r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4</a:t>
                      </a:r>
                      <a:r>
                        <a:rPr lang="zh-TW" alt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天</a:t>
                      </a:r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/2</a:t>
                      </a:r>
                      <a:r>
                        <a:rPr lang="zh-TW" alt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趟</a:t>
                      </a:r>
                      <a:endParaRPr lang="zh-TW" alt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3</a:t>
                      </a:r>
                      <a:endParaRPr lang="en-US" altLang="zh-TW" sz="16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192,240</a:t>
                      </a:r>
                      <a:endParaRPr lang="en-US" altLang="zh-TW" sz="16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/>
                </a:tc>
                <a:tc>
                  <a:txBody>
                    <a:bodyPr/>
                    <a:lstStyle/>
                    <a:p>
                      <a:pPr marL="0" marR="0" indent="0" algn="ctr" defTabSz="91433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dirty="0">
                          <a:solidFill>
                            <a:schemeClr val="bg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■</a:t>
                      </a:r>
                      <a:r>
                        <a:rPr lang="zh-TW" alt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有 </a:t>
                      </a:r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/ </a:t>
                      </a:r>
                      <a:r>
                        <a:rPr lang="zh-TW" altLang="en-US" sz="1600" dirty="0">
                          <a:solidFill>
                            <a:schemeClr val="bg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</a:t>
                      </a:r>
                      <a:r>
                        <a:rPr lang="zh-TW" alt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無</a:t>
                      </a:r>
                      <a:endParaRPr lang="zh-TW" alt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/>
                </a:tc>
                <a:extLst>
                  <a:ext uri="{0D108BD9-81ED-4DB2-BD59-A6C34878D82A}">
                    <a16:rowId xmlns:a16="http://schemas.microsoft.com/office/drawing/2014/main" val="735201432"/>
                  </a:ext>
                </a:extLst>
              </a:tr>
              <a:tr h="31549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英國</a:t>
                      </a:r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(</a:t>
                      </a:r>
                      <a:r>
                        <a:rPr lang="zh-TW" alt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倫敦</a:t>
                      </a:r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)</a:t>
                      </a:r>
                      <a:endParaRPr lang="zh-TW" alt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338</a:t>
                      </a:r>
                      <a:r>
                        <a:rPr lang="zh-TW" altLang="en-US" sz="1600" u="none" strike="noStrike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美元*</a:t>
                      </a:r>
                      <a:r>
                        <a:rPr lang="en-US" altLang="zh-TW" sz="1600" u="none" strike="noStrike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10</a:t>
                      </a:r>
                      <a:r>
                        <a:rPr lang="zh-TW" altLang="en-US" sz="1600" u="none" strike="noStrike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天</a:t>
                      </a:r>
                      <a:r>
                        <a:rPr lang="en-US" altLang="zh-TW" sz="1600" u="none" strike="noStrike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/1</a:t>
                      </a:r>
                      <a:r>
                        <a:rPr lang="zh-TW" altLang="en-US" sz="1600" u="none" strike="noStrike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趟</a:t>
                      </a:r>
                      <a:endParaRPr lang="zh-TW" altLang="en-US" sz="1600" b="0" i="0" u="none" strike="noStrike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2</a:t>
                      </a:r>
                      <a:endParaRPr lang="en-US" altLang="zh-TW" sz="1600" b="0" i="0" u="none" strike="noStrike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202,800</a:t>
                      </a:r>
                      <a:endParaRPr lang="en-US" altLang="zh-TW" sz="16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dirty="0">
                          <a:solidFill>
                            <a:schemeClr val="bg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</a:t>
                      </a:r>
                      <a:r>
                        <a:rPr lang="zh-TW" alt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有 </a:t>
                      </a:r>
                      <a:r>
                        <a:rPr lang="en-US" altLang="zh-TW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/ </a:t>
                      </a:r>
                      <a:r>
                        <a:rPr lang="zh-TW" altLang="en-US" sz="1600" dirty="0">
                          <a:solidFill>
                            <a:schemeClr val="bg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■</a:t>
                      </a:r>
                      <a:r>
                        <a:rPr lang="zh-TW" altLang="en-US" sz="160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無</a:t>
                      </a:r>
                      <a:endParaRPr lang="zh-TW" altLang="en-US" sz="1600" b="0" i="0" u="none" strike="noStrike" dirty="0">
                        <a:solidFill>
                          <a:srgbClr val="0070C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/>
                </a:tc>
                <a:extLst>
                  <a:ext uri="{0D108BD9-81ED-4DB2-BD59-A6C34878D82A}">
                    <a16:rowId xmlns:a16="http://schemas.microsoft.com/office/drawing/2014/main" val="3197450623"/>
                  </a:ext>
                </a:extLst>
              </a:tr>
              <a:tr h="315498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合計</a:t>
                      </a:r>
                      <a:endParaRPr lang="zh-TW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600" b="1" i="0" u="none" strike="noStrike" dirty="0">
                          <a:solidFill>
                            <a:srgbClr val="0070C0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545,040</a:t>
                      </a:r>
                    </a:p>
                  </a:txBody>
                  <a:tcPr marL="1989" marR="1989" marT="198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600" u="none" strike="noStrike" dirty="0"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　</a:t>
                      </a:r>
                      <a:endParaRPr lang="zh-TW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1989" marR="1989" marT="1989" marB="0" anchor="ctr"/>
                </a:tc>
                <a:extLst>
                  <a:ext uri="{0D108BD9-81ED-4DB2-BD59-A6C34878D82A}">
                    <a16:rowId xmlns:a16="http://schemas.microsoft.com/office/drawing/2014/main" val="3494742218"/>
                  </a:ext>
                </a:extLst>
              </a:tr>
            </a:tbl>
          </a:graphicData>
        </a:graphic>
      </p:graphicFrame>
      <p:sp>
        <p:nvSpPr>
          <p:cNvPr id="12" name="文字方塊 11"/>
          <p:cNvSpPr txBox="1"/>
          <p:nvPr/>
        </p:nvSpPr>
        <p:spPr>
          <a:xfrm>
            <a:off x="7240939" y="2102492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  <p:sp>
        <p:nvSpPr>
          <p:cNvPr id="2" name="文字方塊 1"/>
          <p:cNvSpPr txBox="1"/>
          <p:nvPr/>
        </p:nvSpPr>
        <p:spPr>
          <a:xfrm>
            <a:off x="1559305" y="4587974"/>
            <a:ext cx="2940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美金、新台幣匯率以</a:t>
            </a:r>
            <a:r>
              <a:rPr lang="en-US" altLang="zh-TW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en-US" altLang="zh-TW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30</a:t>
            </a:r>
            <a:r>
              <a:rPr lang="zh-TW" altLang="en-US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計算</a:t>
            </a:r>
          </a:p>
        </p:txBody>
      </p:sp>
    </p:spTree>
    <p:extLst>
      <p:ext uri="{BB962C8B-B14F-4D97-AF65-F5344CB8AC3E}">
        <p14:creationId xmlns:p14="http://schemas.microsoft.com/office/powerpoint/2010/main" val="378501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內容版面配置區 10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12" name="文字版面配置區 1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簡報格式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(9/15)</a:t>
            </a:r>
            <a:endParaRPr lang="zh-TW" altLang="en-US" dirty="0"/>
          </a:p>
        </p:txBody>
      </p:sp>
      <p:sp>
        <p:nvSpPr>
          <p:cNvPr id="6" name="object 6"/>
          <p:cNvSpPr txBox="1"/>
          <p:nvPr/>
        </p:nvSpPr>
        <p:spPr>
          <a:xfrm>
            <a:off x="741492" y="1131590"/>
            <a:ext cx="7939060" cy="893833"/>
          </a:xfrm>
          <a:prstGeom prst="rect">
            <a:avLst/>
          </a:prstGeom>
        </p:spPr>
        <p:txBody>
          <a:bodyPr vert="horz" wrap="square" lIns="0" tIns="12318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69"/>
              </a:spcBef>
            </a:pPr>
            <a:r>
              <a:rPr sz="1800" spc="-12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2.</a:t>
            </a:r>
            <a:r>
              <a:rPr sz="1800" spc="-1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 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差旅費</a:t>
            </a:r>
          </a:p>
          <a:p>
            <a:pPr marL="217170">
              <a:lnSpc>
                <a:spcPct val="100000"/>
              </a:lnSpc>
            </a:pPr>
            <a:r>
              <a:rPr sz="1600" spc="-9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(3)</a:t>
            </a:r>
            <a:r>
              <a:rPr sz="16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國外旅費：如因業務</a:t>
            </a:r>
            <a:r>
              <a:rPr sz="1600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需</a:t>
            </a:r>
            <a:r>
              <a:rPr sz="16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要以</a:t>
            </a:r>
            <a:r>
              <a:rPr sz="1600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政</a:t>
            </a:r>
            <a:r>
              <a:rPr sz="16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府</a:t>
            </a:r>
            <a:r>
              <a:rPr sz="1600" spc="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補</a:t>
            </a:r>
            <a:r>
              <a:rPr sz="1600" spc="-1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</a:t>
            </a:r>
            <a:r>
              <a:rPr sz="1600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捐</a:t>
            </a:r>
            <a:r>
              <a:rPr sz="1600" spc="-1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)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助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款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編列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出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國經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費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者，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應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於計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畫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中先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行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規劃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並</a:t>
            </a:r>
            <a:br>
              <a:rPr lang="en-US" sz="1600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</a:br>
            <a:r>
              <a:rPr lang="zh-TW" altLang="en-US" sz="1600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   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敘明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出國計畫名稱、地點、人次及目的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，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並納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入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年度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計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畫且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經核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定後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始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可報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支</a:t>
            </a:r>
            <a:r>
              <a:rPr sz="16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</a:t>
            </a:r>
            <a:endParaRPr sz="16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5576" y="3852842"/>
            <a:ext cx="7743190" cy="109517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註</a:t>
            </a:r>
            <a:r>
              <a:rPr lang="en-US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1</a:t>
            </a:r>
            <a:r>
              <a:rPr sz="1400" spc="-9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.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請述明出國類別</a:t>
            </a:r>
            <a:r>
              <a:rPr sz="14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分為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「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訪問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」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、「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考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察」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、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「會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議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」或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「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其他</a:t>
            </a:r>
            <a:r>
              <a:rPr sz="14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」</a:t>
            </a:r>
            <a:r>
              <a:rPr sz="14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)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、出國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任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務概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述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及效</a:t>
            </a:r>
            <a:r>
              <a:rPr sz="1400" spc="-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益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、前往</a:t>
            </a:r>
          </a:p>
          <a:p>
            <a:pPr marL="338455">
              <a:lnSpc>
                <a:spcPts val="1670"/>
              </a:lnSpc>
              <a:spcBef>
                <a:spcPts val="30"/>
              </a:spcBef>
            </a:pP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國家及地區、派遣人次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、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出國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日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期、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出</a:t>
            </a:r>
            <a:r>
              <a:rPr sz="1400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國天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數</a:t>
            </a:r>
            <a:r>
              <a:rPr sz="1400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及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經</a:t>
            </a:r>
            <a:r>
              <a:rPr sz="1400" spc="-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費</a:t>
            </a:r>
            <a:r>
              <a:rPr sz="1400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等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內</a:t>
            </a:r>
            <a:r>
              <a:rPr sz="1400" spc="-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容</a:t>
            </a:r>
            <a:r>
              <a:rPr sz="1400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，</a:t>
            </a:r>
            <a:r>
              <a:rPr sz="1400" u="sng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返</a:t>
            </a:r>
            <a:r>
              <a:rPr sz="1400" u="sng" spc="-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國</a:t>
            </a:r>
            <a:r>
              <a:rPr sz="1400" u="sng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後</a:t>
            </a:r>
            <a:r>
              <a:rPr sz="1400" u="sng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三</a:t>
            </a:r>
            <a:r>
              <a:rPr sz="1400" u="sng" spc="-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個</a:t>
            </a:r>
            <a:r>
              <a:rPr sz="1400" u="sng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月</a:t>
            </a:r>
            <a:r>
              <a:rPr sz="1400" u="sng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內</a:t>
            </a:r>
            <a:r>
              <a:rPr sz="1400" u="sng" spc="-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檢</a:t>
            </a:r>
            <a:r>
              <a:rPr sz="1400" u="sng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送</a:t>
            </a:r>
            <a:r>
              <a:rPr sz="1400" u="sng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出</a:t>
            </a:r>
            <a:r>
              <a:rPr sz="1400" u="sng" spc="-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國</a:t>
            </a:r>
            <a:r>
              <a:rPr sz="1400" u="sng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報</a:t>
            </a:r>
            <a:r>
              <a:rPr sz="1400" u="sng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告</a:t>
            </a:r>
            <a:r>
              <a:rPr sz="1400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，</a:t>
            </a:r>
            <a:endParaRPr sz="1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  <a:p>
            <a:pPr marL="338455">
              <a:lnSpc>
                <a:spcPts val="1670"/>
              </a:lnSpc>
            </a:pP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無出國計畫者不需列出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此</a:t>
            </a:r>
            <a:r>
              <a:rPr sz="1400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表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</a:t>
            </a:r>
          </a:p>
          <a:p>
            <a:pPr marL="338455" marR="114935" indent="-326390">
              <a:lnSpc>
                <a:spcPct val="100000"/>
              </a:lnSpc>
            </a:pP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註</a:t>
            </a:r>
            <a:r>
              <a:rPr lang="en-US" sz="1400" spc="-9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2</a:t>
            </a:r>
            <a:r>
              <a:rPr sz="1400" spc="-9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.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國外旅費經核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定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後，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不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得提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高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原核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定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補助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經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費，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且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應小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於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等於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原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核定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比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例，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且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單一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出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國計畫經費來自政府補</a:t>
            </a:r>
            <a:r>
              <a:rPr sz="14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捐</a:t>
            </a:r>
            <a:r>
              <a:rPr sz="14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)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助以不超</a:t>
            </a:r>
            <a:r>
              <a:rPr sz="1400" spc="-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過</a:t>
            </a:r>
            <a:r>
              <a:rPr sz="1400" spc="3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50%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為原</a:t>
            </a:r>
            <a:r>
              <a:rPr sz="1400" spc="-1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則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</a:t>
            </a:r>
          </a:p>
        </p:txBody>
      </p:sp>
      <p:sp>
        <p:nvSpPr>
          <p:cNvPr id="14" name="投影片編號版面配置區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11</a:t>
            </a:fld>
            <a:endParaRPr kumimoji="1" lang="zh-TW" altLang="en-US"/>
          </a:p>
        </p:txBody>
      </p:sp>
      <p:sp>
        <p:nvSpPr>
          <p:cNvPr id="15" name="標題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6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5.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年度資源投入情形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人力、時間、經費等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graphicFrame>
        <p:nvGraphicFramePr>
          <p:cNvPr id="13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87583"/>
              </p:ext>
            </p:extLst>
          </p:nvPr>
        </p:nvGraphicFramePr>
        <p:xfrm>
          <a:off x="648000" y="2211710"/>
          <a:ext cx="7956448" cy="1584176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695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5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9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7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65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565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0103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398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28696">
                <a:tc rowSpan="2">
                  <a:txBody>
                    <a:bodyPr/>
                    <a:lstStyle/>
                    <a:p>
                      <a:pPr marL="20129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出國</a:t>
                      </a:r>
                    </a:p>
                    <a:p>
                      <a:pPr marL="20129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類別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9525" marB="0" anchor="ctr"/>
                </a:tc>
                <a:tc rowSpan="2">
                  <a:txBody>
                    <a:bodyPr/>
                    <a:lstStyle/>
                    <a:p>
                      <a:pPr marL="0" marR="28575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出國計畫 名稱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25400" marB="0" anchor="ctr"/>
                </a:tc>
                <a:tc rowSpan="2">
                  <a:txBody>
                    <a:bodyPr/>
                    <a:lstStyle/>
                    <a:p>
                      <a:pPr marL="0" indent="635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dirty="0" err="1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出國任務概述及效益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25400" marB="0" anchor="ctr"/>
                </a:tc>
                <a:tc rowSpan="2">
                  <a:txBody>
                    <a:bodyPr/>
                    <a:lstStyle/>
                    <a:p>
                      <a:pPr marL="177800" marR="80645" indent="-7620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前往國家 及地區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9050" marB="0" anchor="ctr"/>
                </a:tc>
                <a:tc rowSpan="2">
                  <a:txBody>
                    <a:bodyPr/>
                    <a:lstStyle/>
                    <a:p>
                      <a:pPr marL="4953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派遣人次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16839" marB="0" anchor="ctr"/>
                </a:tc>
                <a:tc rowSpan="2">
                  <a:txBody>
                    <a:bodyPr/>
                    <a:lstStyle/>
                    <a:p>
                      <a:pPr marL="4889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出國日期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16839" marB="0" anchor="ctr"/>
                </a:tc>
                <a:tc rowSpan="2">
                  <a:txBody>
                    <a:bodyPr/>
                    <a:lstStyle/>
                    <a:p>
                      <a:pPr marL="10096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出國天數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16839" marB="0" anchor="ctr"/>
                </a:tc>
                <a:tc gridSpan="2"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經費</a:t>
                      </a:r>
                      <a:endParaRPr sz="12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3175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282575" marR="41910" indent="-22860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是否有廠商 隨行</a:t>
                      </a:r>
                      <a:endParaRPr sz="12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2540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64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6839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6839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16839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3185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金額</a:t>
                      </a:r>
                      <a:r>
                        <a:rPr sz="1200" spc="-8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sz="12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</a:t>
                      </a:r>
                      <a:r>
                        <a:rPr sz="1200" spc="-8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sz="12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13970" marB="0" anchor="ctr"/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sz="12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來源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7145" marB="0" anchor="ctr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9036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會議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○○○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TW" alt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參加</a:t>
                      </a:r>
                      <a:r>
                        <a:rPr lang="en-US" altLang="zh-TW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Clash Pitch</a:t>
                      </a:r>
                      <a:r>
                        <a:rPr lang="zh-TW" alt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競賽，協助新創團隊拓展國際</a:t>
                      </a:r>
                      <a:r>
                        <a:rPr lang="en-US" altLang="zh-TW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…</a:t>
                      </a:r>
                      <a:r>
                        <a:rPr lang="en-US" altLang="zh-TW" sz="1400" baseline="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 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TW" alt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中國大陸</a:t>
                      </a:r>
                      <a:r>
                        <a:rPr lang="en-US" altLang="zh-TW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/</a:t>
                      </a:r>
                      <a:r>
                        <a:rPr lang="zh-TW" alt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上海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3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5/1-5/4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4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141,120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275590" marR="36195" indent="-228600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200" dirty="0" err="1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政府補助款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588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6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28321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lang="zh-TW" altLang="en-US" sz="1200" dirty="0">
                          <a:solidFill>
                            <a:srgbClr val="0070C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■</a:t>
                      </a:r>
                      <a:r>
                        <a:rPr sz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有</a:t>
                      </a:r>
                    </a:p>
                    <a:p>
                      <a:pPr marL="283210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200" dirty="0">
                          <a:solidFill>
                            <a:srgbClr val="0070C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</a:t>
                      </a:r>
                      <a:r>
                        <a:rPr sz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無</a:t>
                      </a:r>
                      <a:endParaRPr sz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90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580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TW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141,120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sz="1200" dirty="0" err="1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自籌款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6350" marB="0" anchor="ctr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905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7" name="文字方塊 16"/>
          <p:cNvSpPr txBox="1"/>
          <p:nvPr/>
        </p:nvSpPr>
        <p:spPr>
          <a:xfrm>
            <a:off x="6732240" y="1995686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</p:spTree>
    <p:extLst>
      <p:ext uri="{BB962C8B-B14F-4D97-AF65-F5344CB8AC3E}">
        <p14:creationId xmlns:p14="http://schemas.microsoft.com/office/powerpoint/2010/main" val="206627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內容版面配置區 1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3699949124"/>
              </p:ext>
            </p:extLst>
          </p:nvPr>
        </p:nvGraphicFramePr>
        <p:xfrm>
          <a:off x="350329" y="2756514"/>
          <a:ext cx="8398135" cy="10581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114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74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74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74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74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74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74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6609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</a:pPr>
                      <a:r>
                        <a:rPr sz="1200" b="1" dirty="0" err="1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設備名稱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itchFamily="34" charset="-120"/>
                        <a:ea typeface="微軟正黑體" pitchFamily="34" charset="-120"/>
                        <a:cs typeface="Noto Sans CJK JP Regular"/>
                      </a:endParaRPr>
                    </a:p>
                  </a:txBody>
                  <a:tcPr marL="0" marR="0" marT="3175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7620" algn="ctr">
                        <a:lnSpc>
                          <a:spcPct val="111100"/>
                        </a:lnSpc>
                        <a:spcBef>
                          <a:spcPts val="570"/>
                        </a:spcBef>
                      </a:pPr>
                      <a:r>
                        <a:rPr lang="zh-TW" altLang="en-US"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財產編號</a:t>
                      </a:r>
                    </a:p>
                  </a:txBody>
                  <a:tcPr marL="0" marR="0" marT="3175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7620" algn="ctr">
                        <a:lnSpc>
                          <a:spcPct val="111100"/>
                        </a:lnSpc>
                        <a:spcBef>
                          <a:spcPts val="570"/>
                        </a:spcBef>
                      </a:pPr>
                      <a:r>
                        <a:rPr sz="1200" b="1" dirty="0" err="1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單套購置</a:t>
                      </a:r>
                      <a:br>
                        <a:rPr lang="en-US"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</a:br>
                      <a:r>
                        <a:rPr sz="1200" b="1" dirty="0" err="1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金額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itchFamily="34" charset="-120"/>
                        <a:ea typeface="微軟正黑體" pitchFamily="34" charset="-120"/>
                        <a:cs typeface="Noto Sans CJK JP Regular"/>
                      </a:endParaRPr>
                    </a:p>
                  </a:txBody>
                  <a:tcPr marL="0" marR="0" marT="7239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7800" marR="45720" indent="-114300" algn="ctr">
                        <a:lnSpc>
                          <a:spcPts val="1200"/>
                        </a:lnSpc>
                        <a:spcBef>
                          <a:spcPts val="30"/>
                        </a:spcBef>
                      </a:pPr>
                      <a:r>
                        <a:rPr sz="1200" b="1" dirty="0" err="1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購入</a:t>
                      </a:r>
                      <a:r>
                        <a:rPr lang="zh-TW" altLang="en-US"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日</a:t>
                      </a: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期</a:t>
                      </a:r>
                    </a:p>
                    <a:p>
                      <a:pPr marL="63500" algn="ctr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200" b="1" spc="-60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(</a:t>
                      </a: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年</a:t>
                      </a:r>
                      <a:r>
                        <a:rPr sz="1200" b="1" spc="-125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/</a:t>
                      </a: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月</a:t>
                      </a:r>
                      <a:r>
                        <a:rPr sz="1200" b="1" spc="-60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)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itchFamily="34" charset="-120"/>
                        <a:ea typeface="微軟正黑體" pitchFamily="34" charset="-120"/>
                        <a:cs typeface="Trebuchet MS"/>
                      </a:endParaRPr>
                    </a:p>
                  </a:txBody>
                  <a:tcPr marL="0" marR="0" marT="381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200" b="1" dirty="0" err="1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單套帳面</a:t>
                      </a:r>
                      <a:br>
                        <a:rPr lang="en-US"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</a:br>
                      <a:r>
                        <a:rPr sz="1200" b="1" dirty="0" err="1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價值</a:t>
                      </a:r>
                      <a:r>
                        <a:rPr sz="1200" b="1" dirty="0" err="1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A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itchFamily="34" charset="-120"/>
                        <a:ea typeface="微軟正黑體" pitchFamily="34" charset="-120"/>
                        <a:cs typeface="Trebuchet MS"/>
                      </a:endParaRPr>
                    </a:p>
                  </a:txBody>
                  <a:tcPr marL="0" marR="0" marT="8763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套數</a:t>
                      </a:r>
                    </a:p>
                    <a:p>
                      <a:pPr marL="889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B</a:t>
                      </a:r>
                    </a:p>
                  </a:txBody>
                  <a:tcPr marL="0" marR="0" marT="8763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1915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9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2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剩餘使用年限</a:t>
                      </a:r>
                    </a:p>
                  </a:txBody>
                  <a:tcPr marL="0" marR="0" marT="1143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1915" algn="l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200" b="1" dirty="0" err="1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月使用費</a:t>
                      </a:r>
                      <a:r>
                        <a:rPr sz="1200" b="1" dirty="0" err="1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A</a:t>
                      </a:r>
                      <a:r>
                        <a:rPr sz="1200" b="1" spc="-5" dirty="0" err="1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xB</a:t>
                      </a:r>
                      <a:r>
                        <a:rPr lang="en-US" altLang="zh-TW" sz="1200" b="1" spc="-5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/(</a:t>
                      </a:r>
                      <a:r>
                        <a:rPr lang="zh-TW" altLang="en-US" sz="1200" b="1" spc="-5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剩餘使 用年限*</a:t>
                      </a:r>
                      <a:r>
                        <a:rPr lang="en-US" altLang="zh-TW" sz="1200" b="1" spc="-5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12)</a:t>
                      </a:r>
                    </a:p>
                  </a:txBody>
                  <a:tcPr marL="0" marR="0" marT="1143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</a:pPr>
                      <a:r>
                        <a:rPr lang="zh-TW" altLang="en-US"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投入</a:t>
                      </a:r>
                      <a:endParaRPr lang="en-US" altLang="zh-TW" sz="1200" b="1" dirty="0">
                        <a:solidFill>
                          <a:schemeClr val="bg1"/>
                        </a:solidFill>
                        <a:latin typeface="微軟正黑體" pitchFamily="34" charset="-120"/>
                        <a:ea typeface="微軟正黑體" pitchFamily="34" charset="-120"/>
                        <a:cs typeface="Noto Sans CJK JP Regular"/>
                      </a:endParaRPr>
                    </a:p>
                    <a:p>
                      <a:pPr marL="13335" algn="ctr">
                        <a:lnSpc>
                          <a:spcPct val="100000"/>
                        </a:lnSpc>
                      </a:pPr>
                      <a:r>
                        <a:rPr lang="zh-TW" altLang="en-US"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月數</a:t>
                      </a:r>
                    </a:p>
                  </a:txBody>
                  <a:tcPr marL="0" marR="0" marT="3175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</a:pPr>
                      <a:r>
                        <a:rPr lang="zh-TW" altLang="en-US"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使用費用估算</a:t>
                      </a:r>
                      <a:endParaRPr lang="en-US" altLang="zh-TW" sz="1200" b="1" dirty="0">
                        <a:solidFill>
                          <a:schemeClr val="bg1"/>
                        </a:solidFill>
                        <a:latin typeface="微軟正黑體" pitchFamily="34" charset="-120"/>
                        <a:ea typeface="微軟正黑體" pitchFamily="34" charset="-120"/>
                        <a:cs typeface="Noto Sans CJK JP Regular"/>
                      </a:endParaRPr>
                    </a:p>
                  </a:txBody>
                  <a:tcPr marL="0" marR="0" marT="3175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002">
                <a:tc gridSpan="2"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一、已有設備</a:t>
                      </a:r>
                    </a:p>
                  </a:txBody>
                  <a:tcPr marL="0" marR="0" marT="2159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solidFill>
                          <a:schemeClr val="bg1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590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200" spc="-65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1.</a:t>
                      </a:r>
                      <a:r>
                        <a:rPr lang="en-US" sz="1200" spc="-65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Orcad capture</a:t>
                      </a:r>
                      <a:endParaRPr sz="12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  <a:cs typeface="Trebuchet MS"/>
                      </a:endParaRPr>
                    </a:p>
                  </a:txBody>
                  <a:tcPr marL="0" marR="0" marT="20955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FA17005</a:t>
                      </a:r>
                      <a:endParaRPr lang="en-US" altLang="zh-TW" sz="12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80,000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108.10.01</a:t>
                      </a:r>
                      <a:endParaRPr lang="en-US" altLang="zh-TW" sz="12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40,000</a:t>
                      </a:r>
                      <a:endParaRPr lang="en-US" altLang="zh-TW" sz="12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3</a:t>
                      </a:r>
                      <a:endParaRPr sz="12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2.5</a:t>
                      </a:r>
                      <a:endParaRPr lang="zh-TW" altLang="en-US" sz="12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4,000</a:t>
                      </a:r>
                      <a:endParaRPr sz="12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12</a:t>
                      </a:r>
                      <a:endParaRPr lang="zh-TW" altLang="en-US" sz="12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48,000</a:t>
                      </a:r>
                      <a:endParaRPr lang="zh-TW" altLang="en-US" sz="12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文字版面配置區 1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簡報格式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(10/15)</a:t>
            </a:r>
            <a:endParaRPr lang="zh-TW" altLang="en-US" dirty="0"/>
          </a:p>
        </p:txBody>
      </p:sp>
      <p:sp>
        <p:nvSpPr>
          <p:cNvPr id="5" name="object 5"/>
          <p:cNvSpPr txBox="1"/>
          <p:nvPr/>
        </p:nvSpPr>
        <p:spPr>
          <a:xfrm>
            <a:off x="646450" y="1275606"/>
            <a:ext cx="24853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3</a:t>
            </a: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.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消耗性器材及原材料費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37322" y="2464609"/>
            <a:ext cx="13423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4</a:t>
            </a: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.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設備使用費</a:t>
            </a:r>
          </a:p>
        </p:txBody>
      </p:sp>
      <p:sp>
        <p:nvSpPr>
          <p:cNvPr id="15" name="投影片編號版面配置區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12</a:t>
            </a:fld>
            <a:endParaRPr kumimoji="1" lang="zh-TW" altLang="en-US"/>
          </a:p>
        </p:txBody>
      </p:sp>
      <p:sp>
        <p:nvSpPr>
          <p:cNvPr id="16" name="標題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7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5.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年度資源投入情形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人力、時間、經費等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graphicFrame>
        <p:nvGraphicFramePr>
          <p:cNvPr id="11" name="objec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520800"/>
              </p:ext>
            </p:extLst>
          </p:nvPr>
        </p:nvGraphicFramePr>
        <p:xfrm>
          <a:off x="350328" y="1583234"/>
          <a:ext cx="8398135" cy="8210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082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07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8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78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03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36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b="1" dirty="0">
                          <a:solidFill>
                            <a:schemeClr val="bg1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項目</a:t>
                      </a:r>
                      <a:endParaRPr sz="1600" b="1" dirty="0">
                        <a:solidFill>
                          <a:schemeClr val="bg1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單位</a:t>
                      </a:r>
                      <a:endParaRPr sz="1600" b="1" dirty="0">
                        <a:solidFill>
                          <a:schemeClr val="bg1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預估需求數量</a:t>
                      </a:r>
                      <a:endParaRPr sz="1600" b="1" dirty="0">
                        <a:solidFill>
                          <a:schemeClr val="bg1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預估單價</a:t>
                      </a:r>
                      <a:endParaRPr sz="1600" b="1" dirty="0">
                        <a:solidFill>
                          <a:schemeClr val="bg1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6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全程費用概算</a:t>
                      </a:r>
                      <a:endParaRPr sz="1600" b="1" dirty="0">
                        <a:solidFill>
                          <a:schemeClr val="bg1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68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MCU</a:t>
                      </a:r>
                      <a:r>
                        <a:rPr lang="zh-TW" altLang="en-US" sz="1200" dirty="0">
                          <a:solidFill>
                            <a:srgbClr val="0070C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  <a:cs typeface="+mn-cs"/>
                        </a:rPr>
                        <a:t>晶片</a:t>
                      </a:r>
                      <a:endParaRPr sz="12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2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個</a:t>
                      </a:r>
                      <a:endParaRPr sz="12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2,000</a:t>
                      </a:r>
                      <a:endParaRPr sz="12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400</a:t>
                      </a:r>
                      <a:endParaRPr sz="12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800,000</a:t>
                      </a:r>
                      <a:endParaRPr sz="12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685">
                <a:tc gridSpan="4">
                  <a:txBody>
                    <a:bodyPr/>
                    <a:lstStyle/>
                    <a:p>
                      <a:pPr marL="280670" algn="ctr">
                        <a:lnSpc>
                          <a:spcPct val="100000"/>
                        </a:lnSpc>
                        <a:spcBef>
                          <a:spcPts val="180"/>
                        </a:spcBef>
                        <a:tabLst>
                          <a:tab pos="574040" algn="l"/>
                        </a:tabLst>
                      </a:pPr>
                      <a:r>
                        <a:rPr sz="1600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合	計</a:t>
                      </a:r>
                    </a:p>
                  </a:txBody>
                  <a:tcPr marL="0" marR="0" marT="2286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altLang="zh-TW" sz="12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800,000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327327"/>
              </p:ext>
            </p:extLst>
          </p:nvPr>
        </p:nvGraphicFramePr>
        <p:xfrm>
          <a:off x="334345" y="3868414"/>
          <a:ext cx="8414121" cy="10159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573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61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61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61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61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61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7613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01627"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</a:pPr>
                      <a:r>
                        <a:rPr sz="1200" b="1" dirty="0" err="1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設備名稱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itchFamily="34" charset="-120"/>
                        <a:ea typeface="微軟正黑體" pitchFamily="34" charset="-120"/>
                        <a:cs typeface="Noto Sans CJK JP Regular"/>
                      </a:endParaRPr>
                    </a:p>
                  </a:txBody>
                  <a:tcPr marL="0" marR="0" marT="3175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5400" marR="7620" algn="ctr">
                        <a:lnSpc>
                          <a:spcPct val="111100"/>
                        </a:lnSpc>
                        <a:spcBef>
                          <a:spcPts val="570"/>
                        </a:spcBef>
                      </a:pPr>
                      <a:r>
                        <a:rPr lang="zh-TW" altLang="en-US"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財產編號</a:t>
                      </a:r>
                    </a:p>
                  </a:txBody>
                  <a:tcPr marL="0" marR="0" marT="3175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200" b="1" dirty="0" err="1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單套</a:t>
                      </a:r>
                      <a:r>
                        <a:rPr lang="zh-TW" altLang="en-US"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購置</a:t>
                      </a:r>
                      <a:endParaRPr lang="en-US" altLang="zh-TW" sz="1200" b="1" dirty="0">
                        <a:solidFill>
                          <a:schemeClr val="bg1"/>
                        </a:solidFill>
                        <a:latin typeface="微軟正黑體" pitchFamily="34" charset="-120"/>
                        <a:ea typeface="微軟正黑體" pitchFamily="34" charset="-120"/>
                        <a:cs typeface="Noto Sans CJK JP Regular"/>
                      </a:endParaRPr>
                    </a:p>
                    <a:p>
                      <a:pPr marL="10160"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lang="zh-TW" altLang="en-US"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金額</a:t>
                      </a: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A</a:t>
                      </a:r>
                    </a:p>
                  </a:txBody>
                  <a:tcPr marL="0" marR="0" marT="8763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套數</a:t>
                      </a:r>
                    </a:p>
                    <a:p>
                      <a:pPr marL="8890" algn="ctr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B</a:t>
                      </a:r>
                    </a:p>
                  </a:txBody>
                  <a:tcPr marL="0" marR="0" marT="8763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1915"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lang="zh-TW" altLang="en-US"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月使用費</a:t>
                      </a:r>
                      <a:r>
                        <a:rPr lang="en-US" altLang="zh-TW" sz="1200" b="1" dirty="0" err="1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A</a:t>
                      </a:r>
                      <a:r>
                        <a:rPr lang="en-US" altLang="zh-TW" sz="1200" b="1" spc="-5" dirty="0" err="1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xB</a:t>
                      </a:r>
                      <a:r>
                        <a:rPr lang="en-US" altLang="zh-TW"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/</a:t>
                      </a:r>
                      <a:r>
                        <a:rPr lang="en-US" altLang="zh-TW" sz="1200" b="1" dirty="0">
                          <a:solidFill>
                            <a:srgbClr val="FF0000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60</a:t>
                      </a:r>
                    </a:p>
                  </a:txBody>
                  <a:tcPr marL="0" marR="0" marT="7239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</a:pPr>
                      <a:r>
                        <a:rPr lang="zh-TW" altLang="en-US"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投入</a:t>
                      </a:r>
                      <a:endParaRPr lang="en-US" altLang="zh-TW" sz="1200" b="1" dirty="0">
                        <a:solidFill>
                          <a:schemeClr val="bg1"/>
                        </a:solidFill>
                        <a:latin typeface="微軟正黑體" pitchFamily="34" charset="-120"/>
                        <a:ea typeface="微軟正黑體" pitchFamily="34" charset="-120"/>
                        <a:cs typeface="Noto Sans CJK JP Regular"/>
                      </a:endParaRPr>
                    </a:p>
                    <a:p>
                      <a:pPr marL="13335" algn="ctr">
                        <a:lnSpc>
                          <a:spcPct val="100000"/>
                        </a:lnSpc>
                      </a:pPr>
                      <a:r>
                        <a:rPr lang="zh-TW" altLang="en-US"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月數</a:t>
                      </a:r>
                    </a:p>
                  </a:txBody>
                  <a:tcPr marL="0" marR="0" marT="3175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</a:pPr>
                      <a:r>
                        <a:rPr lang="zh-TW" altLang="en-US" sz="1200" b="1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使用費用估算</a:t>
                      </a:r>
                      <a:endParaRPr lang="en-US" altLang="zh-TW" sz="1200" b="1" dirty="0">
                        <a:solidFill>
                          <a:schemeClr val="bg1"/>
                        </a:solidFill>
                        <a:latin typeface="微軟正黑體" pitchFamily="34" charset="-120"/>
                        <a:ea typeface="微軟正黑體" pitchFamily="34" charset="-120"/>
                        <a:cs typeface="Noto Sans CJK JP Regular"/>
                      </a:endParaRPr>
                    </a:p>
                  </a:txBody>
                  <a:tcPr marL="0" marR="0" marT="3175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212">
                <a:tc gridSpan="2"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lang="zh-TW" altLang="en-US" sz="1200" dirty="0">
                          <a:solidFill>
                            <a:schemeClr val="bg1"/>
                          </a:solidFill>
                          <a:latin typeface="微軟正黑體" pitchFamily="34" charset="-120"/>
                          <a:ea typeface="微軟正黑體" pitchFamily="34" charset="-120"/>
                          <a:cs typeface="Noto Sans CJK JP Regular"/>
                        </a:rPr>
                        <a:t>二、計畫新增設備</a:t>
                      </a:r>
                    </a:p>
                  </a:txBody>
                  <a:tcPr marL="0" marR="0" marT="2159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solidFill>
                          <a:schemeClr val="bg1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434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1200" spc="-65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1.</a:t>
                      </a:r>
                      <a:r>
                        <a:rPr lang="zh-TW" altLang="en-US" sz="1200" spc="-65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rebuchet MS"/>
                        </a:rPr>
                        <a:t>恆溫恆濕試驗機</a:t>
                      </a:r>
                      <a:endParaRPr sz="12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  <a:cs typeface="Trebuchet MS"/>
                      </a:endParaRPr>
                    </a:p>
                  </a:txBody>
                  <a:tcPr marL="0" marR="0" marT="20955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360,000</a:t>
                      </a:r>
                      <a:endParaRPr lang="en-US" altLang="zh-TW" sz="12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2</a:t>
                      </a:r>
                      <a:endParaRPr sz="12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  <a:cs typeface="Times New Roman"/>
                        </a:rPr>
                        <a:t>12,000</a:t>
                      </a:r>
                      <a:endParaRPr sz="12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10</a:t>
                      </a:r>
                      <a:endParaRPr lang="zh-TW" altLang="en-US" sz="12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>
                          <a:solidFill>
                            <a:srgbClr val="0070C0"/>
                          </a:solidFill>
                          <a:latin typeface="微軟正黑體" pitchFamily="34" charset="-120"/>
                          <a:ea typeface="微軟正黑體" pitchFamily="34" charset="-120"/>
                        </a:rPr>
                        <a:t>120,000</a:t>
                      </a:r>
                      <a:endParaRPr lang="zh-TW" altLang="en-US" sz="1200" dirty="0">
                        <a:solidFill>
                          <a:srgbClr val="0070C0"/>
                        </a:solidFill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文字方塊 11"/>
          <p:cNvSpPr txBox="1"/>
          <p:nvPr/>
        </p:nvSpPr>
        <p:spPr>
          <a:xfrm>
            <a:off x="6948264" y="1347614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  <p:sp>
        <p:nvSpPr>
          <p:cNvPr id="14" name="文字方塊 13"/>
          <p:cNvSpPr txBox="1"/>
          <p:nvPr/>
        </p:nvSpPr>
        <p:spPr>
          <a:xfrm>
            <a:off x="7092280" y="2524860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</p:spTree>
    <p:extLst>
      <p:ext uri="{BB962C8B-B14F-4D97-AF65-F5344CB8AC3E}">
        <p14:creationId xmlns:p14="http://schemas.microsoft.com/office/powerpoint/2010/main" val="297714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內容版面配置區 1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簡報格式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(11/15)</a:t>
            </a:r>
            <a:endParaRPr lang="zh-TW" altLang="en-US" dirty="0"/>
          </a:p>
        </p:txBody>
      </p:sp>
      <p:sp>
        <p:nvSpPr>
          <p:cNvPr id="5" name="object 5"/>
          <p:cNvSpPr txBox="1"/>
          <p:nvPr/>
        </p:nvSpPr>
        <p:spPr>
          <a:xfrm>
            <a:off x="659026" y="1263918"/>
            <a:ext cx="13423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5</a:t>
            </a: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.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設備維護費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59026" y="3208134"/>
            <a:ext cx="22567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6</a:t>
            </a: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.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委託研究費或驗證費</a:t>
            </a:r>
          </a:p>
        </p:txBody>
      </p:sp>
      <p:graphicFrame>
        <p:nvGraphicFramePr>
          <p:cNvPr id="8" name="objec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673453"/>
              </p:ext>
            </p:extLst>
          </p:nvPr>
        </p:nvGraphicFramePr>
        <p:xfrm>
          <a:off x="432000" y="3464510"/>
          <a:ext cx="8235978" cy="155551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95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0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12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87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6792">
                <a:tc>
                  <a:txBody>
                    <a:bodyPr/>
                    <a:lstStyle/>
                    <a:p>
                      <a:pPr marL="1588" indent="0"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技術或智慧財產權移轉項目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72390" marB="0" anchor="ctr"/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280"/>
                        </a:lnSpc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合作單位</a:t>
                      </a:r>
                    </a:p>
                    <a:p>
                      <a:pPr marL="12700" algn="ctr">
                        <a:lnSpc>
                          <a:spcPts val="1320"/>
                        </a:lnSpc>
                      </a:pPr>
                      <a:r>
                        <a:rPr sz="1200" spc="-8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請填寫全名</a:t>
                      </a:r>
                      <a:r>
                        <a:rPr sz="1200" spc="-8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內容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7239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ts val="1280"/>
                        </a:lnSpc>
                      </a:pPr>
                      <a:r>
                        <a:rPr sz="1200" dirty="0" err="1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金額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marL="0" indent="0" algn="ctr">
                        <a:lnSpc>
                          <a:spcPts val="1320"/>
                        </a:lnSpc>
                        <a:tabLst>
                          <a:tab pos="0" algn="l"/>
                        </a:tabLst>
                      </a:pPr>
                      <a:r>
                        <a:rPr sz="12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sz="1200" dirty="0" err="1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不含</a:t>
                      </a:r>
                      <a:r>
                        <a:rPr lang="zh-TW" altLang="en-US"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營業</a:t>
                      </a: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稅)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416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-8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1.</a:t>
                      </a:r>
                      <a:r>
                        <a:rPr sz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技術或智慧財產權購買費</a:t>
                      </a:r>
                      <a:endParaRPr sz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36000" marR="0" marT="15240" marB="0"/>
                </a:tc>
                <a:tc>
                  <a:txBody>
                    <a:bodyPr/>
                    <a:lstStyle/>
                    <a:p>
                      <a:pPr marL="0" marR="0" indent="0" algn="l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200" strike="dblStrike" kern="1200" spc="-5" baseline="0" dirty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/>
                        </a:rPr>
                        <a:t> </a:t>
                      </a:r>
                      <a:r>
                        <a:rPr lang="en-US" altLang="zh-TW" sz="1200" strike="dblStrike" kern="1200" spc="-5" baseline="0" dirty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PC Home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TW" altLang="en-US" sz="12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區塊鏈及人工智慧等專利技術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200" kern="1200" spc="-5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16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-8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2.</a:t>
                      </a:r>
                      <a:r>
                        <a:rPr sz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委託研究費</a:t>
                      </a:r>
                      <a:endParaRPr sz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36000" marR="0" marT="15240" marB="0"/>
                </a:tc>
                <a:tc>
                  <a:txBody>
                    <a:bodyPr/>
                    <a:lstStyle/>
                    <a:p>
                      <a:pPr marL="0" marR="0" indent="0" algn="l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2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/>
                        </a:rPr>
                        <a:t> </a:t>
                      </a:r>
                      <a:r>
                        <a:rPr lang="zh-TW" altLang="en-US" sz="11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/>
                        </a:rPr>
                        <a:t>網路家庭國際資訊股份有限公司</a:t>
                      </a:r>
                      <a:endParaRPr lang="en-US" altLang="zh-TW" sz="1100" kern="1200" spc="-5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TW" altLang="en-US" sz="12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數據分析</a:t>
                      </a:r>
                      <a:endParaRPr sz="1200" kern="1200" spc="-5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1,200,000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416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-8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3.</a:t>
                      </a:r>
                      <a:r>
                        <a:rPr sz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委託勞務費</a:t>
                      </a:r>
                      <a:endParaRPr sz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36000" marR="0" marT="15240" marB="0"/>
                </a:tc>
                <a:tc>
                  <a:txBody>
                    <a:bodyPr/>
                    <a:lstStyle/>
                    <a:p>
                      <a:pPr marL="0" marR="0" lvl="0" indent="0" algn="l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2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○○○○○○股份有限公司</a:t>
                      </a:r>
                      <a:endParaRPr lang="en-US" altLang="zh-TW" sz="1200" kern="1200" spc="-5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TW" altLang="en-US" sz="12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主機代管</a:t>
                      </a:r>
                      <a:endParaRPr sz="1200" kern="1200" spc="-5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1,000,000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16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sz="1200" spc="-8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4.</a:t>
                      </a:r>
                      <a:r>
                        <a:rPr sz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委託設計費</a:t>
                      </a:r>
                      <a:endParaRPr sz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36000" marR="0" marT="15240" marB="0"/>
                </a:tc>
                <a:tc>
                  <a:txBody>
                    <a:bodyPr/>
                    <a:lstStyle/>
                    <a:p>
                      <a:pPr marL="0" marR="0" indent="0" algn="l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200" strike="dblStrike" kern="1200" spc="-5" baseline="0" dirty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/>
                        </a:rPr>
                        <a:t> 數位時代</a:t>
                      </a:r>
                      <a:endParaRPr lang="en-US" altLang="zh-TW" sz="1200" strike="dblStrike" kern="1200" spc="-5" baseline="0" dirty="0">
                        <a:solidFill>
                          <a:srgbClr val="FF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TW" altLang="en-US" sz="12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電磁波輻射檢測</a:t>
                      </a:r>
                      <a:endParaRPr sz="1200" kern="1200" spc="-5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1200" kern="1200" spc="-5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416">
                <a:tc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5.</a:t>
                      </a:r>
                      <a:r>
                        <a:rPr lang="zh-TW" altLang="en-US" sz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驗證費</a:t>
                      </a:r>
                      <a:endParaRPr sz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36000" marR="0" marT="15240" marB="0"/>
                </a:tc>
                <a:tc>
                  <a:txBody>
                    <a:bodyPr/>
                    <a:lstStyle/>
                    <a:p>
                      <a:pPr marL="0" marR="0" indent="0" algn="l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2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/>
                        </a:rPr>
                        <a:t> 巨思文化股份有限公司</a:t>
                      </a:r>
                      <a:endParaRPr lang="en-US" altLang="zh-TW" sz="1200" kern="1200" spc="-5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TW" altLang="en-US" sz="12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攤位設計、裝潢及輸出</a:t>
                      </a:r>
                      <a:endParaRPr sz="1200" kern="1200" spc="-5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ctr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kern="12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1,600,000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416">
                <a:tc gridSpan="2">
                  <a:txBody>
                    <a:bodyPr/>
                    <a:lstStyle/>
                    <a:p>
                      <a:pPr marL="282575" algn="ctr">
                        <a:lnSpc>
                          <a:spcPct val="100000"/>
                        </a:lnSpc>
                        <a:spcBef>
                          <a:spcPts val="120"/>
                        </a:spcBef>
                        <a:tabLst>
                          <a:tab pos="819150" algn="l"/>
                        </a:tabLst>
                      </a:pPr>
                      <a:r>
                        <a:rPr sz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	計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36000" marR="0" marT="1524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3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3,800,000</a:t>
                      </a:r>
                      <a:endParaRPr sz="13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10" name="objec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541816"/>
              </p:ext>
            </p:extLst>
          </p:nvPr>
        </p:nvGraphicFramePr>
        <p:xfrm>
          <a:off x="432000" y="1547490"/>
          <a:ext cx="8235978" cy="160032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45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18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84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69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330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050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設備名稱</a:t>
                      </a:r>
                      <a:endParaRPr sz="1050" b="0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34925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050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財產編號</a:t>
                      </a:r>
                      <a:endParaRPr sz="1050" b="0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34925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050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單套原購置金額</a:t>
                      </a:r>
                      <a:endParaRPr sz="1050" b="0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34925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050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套數</a:t>
                      </a:r>
                      <a:endParaRPr sz="1050" b="0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34925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050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維護費用估算</a:t>
                      </a:r>
                      <a:endParaRPr sz="1050" b="0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3492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286">
                <a:tc gridSpan="5"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050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一、已有設備</a:t>
                      </a:r>
                      <a:endParaRPr sz="1050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36000" marR="0" marT="6985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766">
                <a:tc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lang="en-US" sz="105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1.OOOO</a:t>
                      </a:r>
                      <a:endParaRPr sz="10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36000" marR="0" marT="5715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en-US" sz="105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OOOOO</a:t>
                      </a:r>
                      <a:endParaRPr sz="10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en-US" sz="105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5,000,000</a:t>
                      </a:r>
                      <a:endParaRPr sz="10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en-US" sz="105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</a:t>
                      </a:r>
                      <a:endParaRPr sz="10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</a:pPr>
                      <a:r>
                        <a:rPr lang="en-US" sz="105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6,000</a:t>
                      </a:r>
                      <a:r>
                        <a:rPr lang="en-US" altLang="zh-TW" sz="105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/*12</a:t>
                      </a:r>
                      <a:r>
                        <a:rPr lang="zh-TW" altLang="en-US" sz="105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月</a:t>
                      </a:r>
                      <a:r>
                        <a:rPr lang="en-US" altLang="zh-TW" sz="105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=72,000</a:t>
                      </a:r>
                      <a:endParaRPr sz="10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766">
                <a:tc gridSpan="4"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050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小            計</a:t>
                      </a:r>
                      <a:endParaRPr lang="zh-TW" altLang="en-US" sz="1050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36000" marR="0" marT="5715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en-US" altLang="zh-TW" sz="105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72,000</a:t>
                      </a:r>
                      <a:endParaRPr sz="10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710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050" b="1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設備名稱</a:t>
                      </a:r>
                      <a:endParaRPr sz="1050" b="1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36000" marR="0" marT="34925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050" b="1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財產編號</a:t>
                      </a:r>
                      <a:endParaRPr sz="1050" b="1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34925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050" b="1" dirty="0" err="1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單套購置金額</a:t>
                      </a:r>
                      <a:endParaRPr sz="1050" b="1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34925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050" b="1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套數</a:t>
                      </a:r>
                      <a:endParaRPr sz="1050" b="1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34925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050" b="1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維護費用估算</a:t>
                      </a:r>
                      <a:endParaRPr sz="1050" b="1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34925" marB="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710">
                <a:tc gridSpan="5"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050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二、計畫新增設備</a:t>
                      </a:r>
                      <a:endParaRPr lang="zh-TW" altLang="en-US" sz="1050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36000" marR="0" marT="34925" marB="0"/>
                </a:tc>
                <a:tc hMerge="1">
                  <a:txBody>
                    <a:bodyPr/>
                    <a:lstStyle/>
                    <a:p>
                      <a:pPr marL="28067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endParaRPr sz="1200" dirty="0">
                        <a:latin typeface="Noto Sans CJK JP Regular"/>
                        <a:cs typeface="Noto Sans CJK JP Regular"/>
                      </a:endParaRPr>
                    </a:p>
                  </a:txBody>
                  <a:tcPr marL="0" marR="0" marT="34925" marB="0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0607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endParaRPr sz="1200" dirty="0">
                        <a:latin typeface="Noto Sans CJK JP Regular"/>
                        <a:cs typeface="Noto Sans CJK JP Regular"/>
                      </a:endParaRPr>
                    </a:p>
                  </a:txBody>
                  <a:tcPr marL="0" marR="0" marT="34925" marB="0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endParaRPr sz="1200" dirty="0">
                        <a:latin typeface="Noto Sans CJK JP Regular"/>
                        <a:cs typeface="Noto Sans CJK JP Regular"/>
                      </a:endParaRPr>
                    </a:p>
                  </a:txBody>
                  <a:tcPr marL="0" marR="0" marT="34925" marB="0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883919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endParaRPr sz="1200" dirty="0">
                        <a:latin typeface="Noto Sans CJK JP Regular"/>
                        <a:cs typeface="Noto Sans CJK JP Regular"/>
                      </a:endParaRPr>
                    </a:p>
                  </a:txBody>
                  <a:tcPr marL="0" marR="0" marT="34925" marB="0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766">
                <a:tc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lang="en-US" sz="105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1.OOOO(</a:t>
                      </a:r>
                      <a:r>
                        <a:rPr lang="zh-TW" altLang="en-US" sz="1050" b="1" dirty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無保固</a:t>
                      </a:r>
                      <a:r>
                        <a:rPr lang="en-US" altLang="zh-TW" sz="105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sz="10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36000" marR="0" marT="5715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en-US" sz="105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OOOOO</a:t>
                      </a:r>
                      <a:endParaRPr sz="10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en-US" sz="105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300,000</a:t>
                      </a:r>
                      <a:endParaRPr sz="10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en-US" sz="105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10</a:t>
                      </a:r>
                      <a:endParaRPr sz="10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</a:pPr>
                      <a:r>
                        <a:rPr lang="en-US" altLang="zh-TW" sz="105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3,600/*8</a:t>
                      </a:r>
                      <a:r>
                        <a:rPr lang="zh-TW" altLang="en-US" sz="105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月</a:t>
                      </a:r>
                      <a:r>
                        <a:rPr lang="en-US" altLang="zh-TW" sz="105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=28,800</a:t>
                      </a:r>
                      <a:endParaRPr lang="zh-TW" altLang="en-US" sz="10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7507">
                <a:tc gridSpan="4"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40"/>
                        </a:spcBef>
                        <a:tabLst>
                          <a:tab pos="643890" algn="l"/>
                        </a:tabLst>
                      </a:pPr>
                      <a:r>
                        <a:rPr lang="zh-TW" altLang="en-US" sz="1050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小</a:t>
                      </a:r>
                      <a:r>
                        <a:rPr sz="1050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	計</a:t>
                      </a:r>
                      <a:endParaRPr sz="1050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36000" marR="0" marT="508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en-US" altLang="zh-TW" sz="105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28,800</a:t>
                      </a:r>
                      <a:endParaRPr sz="10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7507">
                <a:tc gridSpan="4"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40"/>
                        </a:spcBef>
                        <a:tabLst>
                          <a:tab pos="643890" algn="l"/>
                        </a:tabLst>
                      </a:pPr>
                      <a:r>
                        <a:rPr lang="zh-TW" altLang="en-US" sz="1050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</a:t>
                      </a:r>
                      <a:r>
                        <a:rPr sz="1050" dirty="0">
                          <a:solidFill>
                            <a:sysClr val="windowText" lastClr="00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	計</a:t>
                      </a:r>
                      <a:endParaRPr sz="1050" dirty="0">
                        <a:solidFill>
                          <a:sysClr val="windowText" lastClr="0000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36000" marR="0" marT="508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en-US" sz="105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100,800</a:t>
                      </a:r>
                      <a:endParaRPr sz="10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5" name="投影片編號版面配置區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13</a:t>
            </a:fld>
            <a:endParaRPr kumimoji="1" lang="zh-TW" altLang="en-US"/>
          </a:p>
        </p:txBody>
      </p:sp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4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5.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年度資源投入情形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人力、時間、經費等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7024915" y="1347614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  <p:sp>
        <p:nvSpPr>
          <p:cNvPr id="16" name="文字方塊 15"/>
          <p:cNvSpPr txBox="1"/>
          <p:nvPr/>
        </p:nvSpPr>
        <p:spPr>
          <a:xfrm>
            <a:off x="7020272" y="3230855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</p:spTree>
    <p:extLst>
      <p:ext uri="{BB962C8B-B14F-4D97-AF65-F5344CB8AC3E}">
        <p14:creationId xmlns:p14="http://schemas.microsoft.com/office/powerpoint/2010/main" val="4214918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內容版面配置區 1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簡報格式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(12/15)</a:t>
            </a:r>
            <a:endParaRPr lang="zh-TW" altLang="en-US" dirty="0"/>
          </a:p>
        </p:txBody>
      </p:sp>
      <p:sp>
        <p:nvSpPr>
          <p:cNvPr id="5" name="object 5"/>
          <p:cNvSpPr txBox="1"/>
          <p:nvPr/>
        </p:nvSpPr>
        <p:spPr>
          <a:xfrm>
            <a:off x="671603" y="1263918"/>
            <a:ext cx="202818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7</a:t>
            </a: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.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無形資產之引進費</a:t>
            </a:r>
          </a:p>
        </p:txBody>
      </p:sp>
      <p:graphicFrame>
        <p:nvGraphicFramePr>
          <p:cNvPr id="6" name="objec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524666"/>
              </p:ext>
            </p:extLst>
          </p:nvPr>
        </p:nvGraphicFramePr>
        <p:xfrm>
          <a:off x="432000" y="1563638"/>
          <a:ext cx="8229598" cy="11925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58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9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07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08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1015"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項目名稱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72390" marB="0" anchor="ctr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280"/>
                        </a:lnSpc>
                      </a:pPr>
                      <a:r>
                        <a:rPr sz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機構名稱</a:t>
                      </a:r>
                    </a:p>
                    <a:p>
                      <a:pPr marL="12700" algn="ctr">
                        <a:lnSpc>
                          <a:spcPts val="1320"/>
                        </a:lnSpc>
                      </a:pPr>
                      <a:r>
                        <a:rPr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sz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請填寫全名</a:t>
                      </a:r>
                      <a:r>
                        <a:rPr sz="1200" spc="-8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r>
                        <a:rPr sz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內容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72390" marB="0" anchor="ctr"/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ts val="1280"/>
                        </a:lnSpc>
                      </a:pPr>
                      <a:r>
                        <a:rPr sz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金額</a:t>
                      </a:r>
                    </a:p>
                    <a:p>
                      <a:pPr marL="15875" algn="ctr">
                        <a:lnSpc>
                          <a:spcPts val="1320"/>
                        </a:lnSpc>
                      </a:pPr>
                      <a:r>
                        <a:rPr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sz="12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不含</a:t>
                      </a:r>
                      <a:r>
                        <a:rPr lang="zh-TW" altLang="en-US" sz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營業</a:t>
                      </a:r>
                      <a:r>
                        <a:rPr sz="1200" spc="-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稅</a:t>
                      </a:r>
                      <a:r>
                        <a:rPr sz="1200" spc="-8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5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OOO</a:t>
                      </a:r>
                      <a:endParaRPr sz="15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5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OOOO</a:t>
                      </a:r>
                      <a:endParaRPr sz="15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TW" altLang="en-US" sz="15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商標權</a:t>
                      </a:r>
                      <a:endParaRPr sz="15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5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100,000</a:t>
                      </a:r>
                      <a:endParaRPr sz="15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175">
                <a:tc gridSpan="2">
                  <a:txBody>
                    <a:bodyPr/>
                    <a:lstStyle/>
                    <a:p>
                      <a:pPr marL="283210" algn="ctr">
                        <a:lnSpc>
                          <a:spcPct val="100000"/>
                        </a:lnSpc>
                        <a:spcBef>
                          <a:spcPts val="114"/>
                        </a:spcBef>
                        <a:tabLst>
                          <a:tab pos="819150" algn="l"/>
                        </a:tabLst>
                      </a:pPr>
                      <a:r>
                        <a:rPr sz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	計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4604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5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100,000</a:t>
                      </a:r>
                      <a:endParaRPr sz="15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671603" y="2847459"/>
            <a:ext cx="180022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2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8.</a:t>
            </a:r>
            <a:r>
              <a:rPr sz="18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行銷推廣業務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費</a:t>
            </a:r>
          </a:p>
        </p:txBody>
      </p:sp>
      <p:graphicFrame>
        <p:nvGraphicFramePr>
          <p:cNvPr id="8" name="objec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032991"/>
              </p:ext>
            </p:extLst>
          </p:nvPr>
        </p:nvGraphicFramePr>
        <p:xfrm>
          <a:off x="432000" y="3160117"/>
          <a:ext cx="8229597" cy="124904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131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885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91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9570"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sz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項目名稱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73025" marB="0" anchor="ctr"/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sz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內容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73025" marB="0" anchor="ctr"/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ts val="1280"/>
                        </a:lnSpc>
                      </a:pPr>
                      <a:r>
                        <a:rPr sz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金額</a:t>
                      </a:r>
                    </a:p>
                    <a:p>
                      <a:pPr marL="16510" algn="ctr">
                        <a:lnSpc>
                          <a:spcPts val="1320"/>
                        </a:lnSpc>
                      </a:pPr>
                      <a:r>
                        <a:rPr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sz="12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不含</a:t>
                      </a:r>
                      <a:r>
                        <a:rPr lang="zh-TW" altLang="en-US" sz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營業</a:t>
                      </a:r>
                      <a:r>
                        <a:rPr sz="1200" spc="-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稅</a:t>
                      </a:r>
                      <a:r>
                        <a:rPr sz="1200" spc="-8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pPr marL="10795" algn="ctr" defTabSz="914333" rtl="0" eaLnBrk="1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lang="zh-TW" altLang="en-US" sz="1200" b="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創新創業媒合與交流之活動</a:t>
                      </a:r>
                      <a:endParaRPr sz="1200" b="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 defTabSz="914333" rtl="0" eaLnBrk="1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lang="zh-TW" altLang="en-US" sz="1200" b="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研討會活動場地費、裝潢設計費、報名費、</a:t>
                      </a:r>
                      <a:br>
                        <a:rPr lang="en-US" altLang="zh-TW" sz="1200" b="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</a:br>
                      <a:r>
                        <a:rPr lang="zh-TW" altLang="en-US" sz="1200" b="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場佈設備租借費等</a:t>
                      </a:r>
                      <a:r>
                        <a:rPr lang="en-US" altLang="zh-TW" sz="1200" b="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200" b="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自行辦理</a:t>
                      </a:r>
                      <a:r>
                        <a:rPr lang="en-US" altLang="zh-TW" sz="1200" b="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sz="1200" b="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 defTabSz="914333" rtl="0" eaLnBrk="1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lang="en-US" sz="1200" b="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800,000</a:t>
                      </a:r>
                      <a:endParaRPr sz="1200" b="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marL="10795" algn="ctr" defTabSz="914333" rtl="0" eaLnBrk="1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lang="en-US" sz="1200" b="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OOO</a:t>
                      </a:r>
                      <a:endParaRPr sz="1200" b="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 defTabSz="914333" rtl="0" eaLnBrk="1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endParaRPr sz="1200" b="0" kern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 defTabSz="914333" rtl="0" eaLnBrk="1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endParaRPr sz="1200" b="0" kern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pPr marL="10795" algn="ctr" defTabSz="914333" rtl="0" eaLnBrk="1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  <a:tabLst>
                          <a:tab pos="818515" algn="l"/>
                        </a:tabLst>
                      </a:pPr>
                      <a:r>
                        <a:rPr sz="1200" b="0" kern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合	計</a:t>
                      </a:r>
                      <a:endParaRPr sz="1200" b="0" kern="12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15240" marB="0"/>
                </a:tc>
                <a:tc>
                  <a:txBody>
                    <a:bodyPr/>
                    <a:lstStyle/>
                    <a:p>
                      <a:pPr marL="10795" algn="ctr" defTabSz="914333" rtl="0" eaLnBrk="1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endParaRPr sz="1200" b="0" kern="12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795" algn="ctr" defTabSz="914333" rtl="0" eaLnBrk="1" latinLnBrk="0" hangingPunct="1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lang="en-US" sz="1200" b="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800,000</a:t>
                      </a:r>
                      <a:endParaRPr sz="1200" b="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投影片編號版面配置區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14</a:t>
            </a:fld>
            <a:endParaRPr kumimoji="1" lang="zh-TW" altLang="en-US"/>
          </a:p>
        </p:txBody>
      </p:sp>
      <p:sp>
        <p:nvSpPr>
          <p:cNvPr id="9" name="標題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4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5.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年度資源投入情形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人力、時間、經費等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7024915" y="1347614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  <p:sp>
        <p:nvSpPr>
          <p:cNvPr id="16" name="文字方塊 15"/>
          <p:cNvSpPr txBox="1"/>
          <p:nvPr/>
        </p:nvSpPr>
        <p:spPr>
          <a:xfrm>
            <a:off x="7020272" y="2942823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</p:spTree>
    <p:extLst>
      <p:ext uri="{BB962C8B-B14F-4D97-AF65-F5344CB8AC3E}">
        <p14:creationId xmlns:p14="http://schemas.microsoft.com/office/powerpoint/2010/main" val="200294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內容版面配置區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2" name="文字版面配置區 1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簡報格式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(13/15)</a:t>
            </a:r>
            <a:endParaRPr lang="zh-TW" altLang="en-US" dirty="0"/>
          </a:p>
        </p:txBody>
      </p:sp>
      <p:sp>
        <p:nvSpPr>
          <p:cNvPr id="5" name="object 5"/>
          <p:cNvSpPr txBox="1"/>
          <p:nvPr/>
        </p:nvSpPr>
        <p:spPr>
          <a:xfrm>
            <a:off x="671603" y="1273815"/>
            <a:ext cx="202818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US" altLang="zh-TW" spc="-8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9.</a:t>
            </a:r>
            <a:r>
              <a:rPr lang="zh-TW" altLang="en-US" spc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按日按件計資酬金</a:t>
            </a:r>
            <a:endParaRPr lang="zh-TW" altLang="en-US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28649" y="3638550"/>
            <a:ext cx="645112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註</a:t>
            </a:r>
            <a:r>
              <a:rPr lang="en-US" altLang="zh-TW" sz="1400" spc="-9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:</a:t>
            </a:r>
            <a:r>
              <a:rPr lang="zh-TW" altLang="en-US" sz="1400" spc="-9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 演講費、出席費、鐘點費、顧問費及聘請專家學者提供專業諮詢服務等相關費用。</a:t>
            </a:r>
            <a:endParaRPr lang="en-US" altLang="zh-TW" sz="1400" spc="-95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rebuchet MS"/>
            </a:endParaRPr>
          </a:p>
          <a:p>
            <a:r>
              <a:rPr lang="zh-TW" altLang="en-US" sz="1400" spc="-9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▲：中央政府各機關學校出席費及稿費支給要點</a:t>
            </a:r>
            <a:endParaRPr lang="en-US" altLang="zh-TW" sz="1400" spc="-95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rebuchet MS"/>
            </a:endParaRPr>
          </a:p>
          <a:p>
            <a:r>
              <a:rPr lang="zh-TW" altLang="en-US" sz="1400" spc="-9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▲：軍公教人員兼職費及講座鐘點費支給規定</a:t>
            </a:r>
            <a:endParaRPr lang="en-US" altLang="zh-TW" sz="1400" spc="-95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rebuchet MS"/>
            </a:endParaRPr>
          </a:p>
          <a:p>
            <a:endParaRPr lang="zh-TW" altLang="en-US" sz="1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投影片編號版面配置區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15</a:t>
            </a:fld>
            <a:endParaRPr kumimoji="1" lang="zh-TW" altLang="en-US"/>
          </a:p>
        </p:txBody>
      </p:sp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3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5.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年度資源投入情形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人力、時間、經費等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graphicFrame>
        <p:nvGraphicFramePr>
          <p:cNvPr id="11" name="objec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659721"/>
              </p:ext>
            </p:extLst>
          </p:nvPr>
        </p:nvGraphicFramePr>
        <p:xfrm>
          <a:off x="611560" y="1781664"/>
          <a:ext cx="7724748" cy="143815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9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9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51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06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92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3760">
                <a:tc gridSpan="2"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sz="14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項目名稱</a:t>
                      </a:r>
                    </a:p>
                  </a:txBody>
                  <a:tcPr marL="0" marR="0" marT="73025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lang="zh-TW" altLang="en-US" sz="14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單價</a:t>
                      </a:r>
                      <a:endParaRPr sz="1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73025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lang="zh-TW" altLang="en-US" sz="14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天數</a:t>
                      </a:r>
                      <a:endParaRPr sz="1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73025" marB="0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575"/>
                        </a:spcBef>
                      </a:pPr>
                      <a:r>
                        <a:rPr lang="zh-TW" altLang="en-US" sz="1400" b="1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數量</a:t>
                      </a:r>
                      <a:endParaRPr sz="1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73025" marB="0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ts val="1280"/>
                        </a:lnSpc>
                      </a:pPr>
                      <a:r>
                        <a:rPr sz="1400" b="1" dirty="0" err="1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金額</a:t>
                      </a:r>
                      <a:r>
                        <a:rPr sz="1400" b="1" spc="-8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(</a:t>
                      </a:r>
                      <a:r>
                        <a:rPr sz="14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不含</a:t>
                      </a:r>
                      <a:r>
                        <a:rPr sz="1400" b="1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稅</a:t>
                      </a:r>
                      <a:r>
                        <a:rPr sz="1400" b="1" spc="-8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)</a:t>
                      </a:r>
                      <a:endParaRPr sz="14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24"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出席費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altLang="zh-TW" sz="1200" b="0" i="0" u="none" strike="noStrike" dirty="0">
                          <a:ln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200" b="0" i="0" u="none" strike="noStrike" dirty="0">
                          <a:ln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二擇一</a:t>
                      </a:r>
                      <a:r>
                        <a:rPr lang="en-US" altLang="zh-TW" sz="1200" b="0" i="0" u="none" strike="noStrike" dirty="0">
                          <a:ln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</a:ln>
                          <a:solidFill>
                            <a:srgbClr val="FF000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sz="1200" b="0" i="0" u="none" strike="noStrike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FF000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zh-TW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2,500/</a:t>
                      </a:r>
                      <a:r>
                        <a:rPr lang="zh-TW" altLang="en-US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次</a:t>
                      </a:r>
                      <a:endParaRPr lang="en-US" altLang="zh-TW" sz="12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zh-TW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zh-TW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zh-TW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0977261"/>
                  </a:ext>
                </a:extLst>
              </a:tr>
              <a:tr h="330550">
                <a:tc>
                  <a:txBody>
                    <a:bodyPr/>
                    <a:lstStyle/>
                    <a:p>
                      <a:pPr algn="ctr" fontAlgn="t"/>
                      <a:r>
                        <a:rPr lang="zh-TW" altLang="en-US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演講費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t"/>
                      <a:endParaRPr lang="zh-TW" altLang="en-US" sz="1200" b="0" i="0" u="none" strike="noStrike" dirty="0">
                        <a:ln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ln>
                        <a:solidFill>
                          <a:srgbClr val="0070C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zh-TW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1,600/</a:t>
                      </a:r>
                      <a:r>
                        <a:rPr lang="zh-TW" altLang="en-US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時</a:t>
                      </a:r>
                      <a:endParaRPr lang="en-US" altLang="zh-TW" sz="12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zh-TW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zh-TW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</a:t>
                      </a:r>
                      <a:r>
                        <a:rPr lang="zh-TW" altLang="en-US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時</a:t>
                      </a:r>
                      <a:r>
                        <a:rPr lang="en-US" altLang="zh-TW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人*</a:t>
                      </a:r>
                      <a:r>
                        <a:rPr lang="en-US" altLang="zh-TW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</a:t>
                      </a:r>
                      <a:r>
                        <a:rPr lang="zh-TW" altLang="en-US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</a:t>
                      </a:r>
                      <a:endParaRPr lang="en-US" altLang="zh-TW" sz="1200" b="0" i="0" u="none" strike="noStrike" dirty="0">
                        <a:solidFill>
                          <a:srgbClr val="0070C0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zh-TW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76,800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5357716"/>
                  </a:ext>
                </a:extLst>
              </a:tr>
              <a:tr h="321924">
                <a:tc gridSpan="2">
                  <a:txBody>
                    <a:bodyPr/>
                    <a:lstStyle/>
                    <a:p>
                      <a:pPr marL="282575" algn="ctr">
                        <a:lnSpc>
                          <a:spcPct val="100000"/>
                        </a:lnSpc>
                        <a:spcBef>
                          <a:spcPts val="120"/>
                        </a:spcBef>
                        <a:tabLst>
                          <a:tab pos="818515" algn="l"/>
                        </a:tabLst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合	計</a:t>
                      </a:r>
                    </a:p>
                  </a:txBody>
                  <a:tcPr marL="0" marR="0" marT="1524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altLang="zh-TW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50,000/76,800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文字方塊 14"/>
          <p:cNvSpPr txBox="1"/>
          <p:nvPr/>
        </p:nvSpPr>
        <p:spPr>
          <a:xfrm>
            <a:off x="6746756" y="1502663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</p:spTree>
    <p:extLst>
      <p:ext uri="{BB962C8B-B14F-4D97-AF65-F5344CB8AC3E}">
        <p14:creationId xmlns:p14="http://schemas.microsoft.com/office/powerpoint/2010/main" val="190137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內容版面配置區 10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2" name="文字版面配置區 1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簡報格式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(14/15)</a:t>
            </a:r>
            <a:endParaRPr lang="zh-TW" altLang="en-US" dirty="0"/>
          </a:p>
        </p:txBody>
      </p:sp>
      <p:sp>
        <p:nvSpPr>
          <p:cNvPr id="5" name="object 5"/>
          <p:cNvSpPr txBox="1"/>
          <p:nvPr/>
        </p:nvSpPr>
        <p:spPr>
          <a:xfrm>
            <a:off x="628685" y="1315045"/>
            <a:ext cx="7615723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altLang="zh-TW" sz="2000" b="1" spc="-75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</a:t>
            </a:r>
            <a:r>
              <a:rPr lang="en-US" altLang="zh-TW" sz="2000" b="1" spc="-9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1</a:t>
            </a:r>
            <a:r>
              <a:rPr lang="en-US" altLang="zh-TW" sz="2000" b="1" spc="-13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)</a:t>
            </a:r>
            <a:r>
              <a:rPr lang="zh-TW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預</a:t>
            </a:r>
            <a:r>
              <a:rPr lang="zh-TW" altLang="en-US" sz="2000" b="1" spc="-5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期</a:t>
            </a:r>
            <a:r>
              <a:rPr lang="zh-TW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效益：</a:t>
            </a:r>
            <a:r>
              <a:rPr lang="en-US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量化效益；應包含年度目標及全程目標</a:t>
            </a:r>
            <a:r>
              <a:rPr lang="en-US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692726"/>
              </p:ext>
            </p:extLst>
          </p:nvPr>
        </p:nvGraphicFramePr>
        <p:xfrm>
          <a:off x="395536" y="1707654"/>
          <a:ext cx="8391375" cy="25922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391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4914">
                <a:tc>
                  <a:txBody>
                    <a:bodyPr/>
                    <a:lstStyle/>
                    <a:p>
                      <a:pPr marL="74930" indent="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+mj-lt"/>
                        <a:buNone/>
                      </a:pPr>
                      <a:r>
                        <a:rPr lang="zh-TW" altLang="en-US" sz="20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國際加速器</a:t>
                      </a:r>
                      <a:r>
                        <a:rPr lang="en-US" altLang="zh-TW" sz="20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(</a:t>
                      </a:r>
                      <a:r>
                        <a:rPr lang="zh-TW" altLang="en-US" sz="2000" spc="-5" dirty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至少須選擇</a:t>
                      </a:r>
                      <a:r>
                        <a:rPr lang="en-US" altLang="zh-TW" sz="2000" spc="-5" dirty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4</a:t>
                      </a:r>
                      <a:r>
                        <a:rPr lang="zh-TW" altLang="en-US" sz="2000" spc="-5" dirty="0">
                          <a:solidFill>
                            <a:srgbClr val="FF00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項以上</a:t>
                      </a:r>
                      <a:r>
                        <a:rPr lang="en-US" altLang="zh-TW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)</a:t>
                      </a:r>
                      <a:endParaRPr lang="zh-TW" altLang="en-US" sz="2000" spc="-5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254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28575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3280382"/>
                  </a:ext>
                </a:extLst>
              </a:tr>
              <a:tr h="2227374">
                <a:tc>
                  <a:txBody>
                    <a:bodyPr/>
                    <a:lstStyle/>
                    <a:p>
                      <a:pPr marL="532130" indent="-45720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+mj-lt"/>
                        <a:buAutoNum type="arabicParenR"/>
                      </a:pPr>
                      <a:r>
                        <a:rPr lang="zh-TW" altLang="en-US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新創團隊估值增加</a:t>
                      </a:r>
                      <a:r>
                        <a:rPr lang="en-US" altLang="zh-TW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(</a:t>
                      </a:r>
                      <a:r>
                        <a:rPr lang="zh-TW" altLang="en-US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新創團隊接受輔導後增加之估值金額</a:t>
                      </a:r>
                      <a:r>
                        <a:rPr lang="en-US" altLang="zh-TW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)</a:t>
                      </a:r>
                      <a:endParaRPr lang="zh-TW" altLang="en-US" sz="2000" spc="-5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  <a:p>
                      <a:pPr marL="532130" indent="-45720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+mj-lt"/>
                        <a:buAutoNum type="arabicParenR"/>
                      </a:pPr>
                      <a:r>
                        <a:rPr lang="zh-TW" altLang="en-US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直接投資新創團隊</a:t>
                      </a:r>
                      <a:r>
                        <a:rPr lang="en-US" altLang="zh-TW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(</a:t>
                      </a:r>
                      <a:r>
                        <a:rPr lang="zh-TW" altLang="en-US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加速器自行投資新創金額</a:t>
                      </a:r>
                      <a:r>
                        <a:rPr lang="en-US" altLang="zh-TW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)</a:t>
                      </a:r>
                      <a:endParaRPr lang="zh-TW" altLang="en-US" sz="2000" spc="-5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  <a:p>
                      <a:pPr marL="532130" indent="-45720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+mj-lt"/>
                        <a:buAutoNum type="arabicParenR"/>
                      </a:pPr>
                      <a:r>
                        <a:rPr lang="zh-TW" altLang="en-US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間接引資投入新創團隊</a:t>
                      </a:r>
                      <a:r>
                        <a:rPr lang="en-US" altLang="zh-TW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(</a:t>
                      </a:r>
                      <a:r>
                        <a:rPr lang="zh-TW" altLang="en-US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加速器引介外部資金投入新創團隊金額</a:t>
                      </a:r>
                      <a:r>
                        <a:rPr lang="en-US" altLang="zh-TW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)</a:t>
                      </a:r>
                      <a:endParaRPr lang="zh-TW" altLang="en-US" sz="2000" spc="-5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  <a:p>
                      <a:pPr marL="532130" indent="-45720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+mj-lt"/>
                        <a:buAutoNum type="arabicParenR"/>
                      </a:pPr>
                      <a:r>
                        <a:rPr lang="zh-TW" altLang="en-US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促成新創團隊訂單</a:t>
                      </a:r>
                      <a:r>
                        <a:rPr lang="en-US" altLang="zh-TW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(</a:t>
                      </a:r>
                      <a:r>
                        <a:rPr lang="zh-TW" altLang="en-US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新創團隊獲得訂單金額</a:t>
                      </a:r>
                      <a:r>
                        <a:rPr lang="en-US" altLang="zh-TW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)</a:t>
                      </a:r>
                      <a:endParaRPr lang="zh-TW" altLang="en-US" sz="2000" spc="-5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  <a:p>
                      <a:pPr marL="532130" indent="-45720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+mj-lt"/>
                        <a:buAutoNum type="arabicParenR"/>
                      </a:pPr>
                      <a:r>
                        <a:rPr lang="zh-TW" altLang="en-US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國際新創活動接軌</a:t>
                      </a:r>
                      <a:r>
                        <a:rPr lang="en-US" altLang="zh-TW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(</a:t>
                      </a:r>
                      <a:r>
                        <a:rPr lang="zh-TW" altLang="en-US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加速器攜新創團隊參與或主辦國際新創活動場次</a:t>
                      </a:r>
                      <a:r>
                        <a:rPr lang="en-US" altLang="zh-TW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)</a:t>
                      </a:r>
                      <a:endParaRPr lang="zh-TW" altLang="en-US" sz="2000" spc="-5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  <a:p>
                      <a:pPr marL="532130" indent="-45720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+mj-lt"/>
                        <a:buAutoNum type="arabicParenR"/>
                      </a:pPr>
                      <a:r>
                        <a:rPr lang="zh-TW" altLang="en-US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新創滿意度</a:t>
                      </a:r>
                      <a:r>
                        <a:rPr lang="en-US" altLang="zh-TW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(</a:t>
                      </a:r>
                      <a:r>
                        <a:rPr lang="zh-TW" altLang="en-US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新創對加速器滿意度評分</a:t>
                      </a:r>
                      <a:r>
                        <a:rPr lang="en-US" altLang="zh-TW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)</a:t>
                      </a:r>
                      <a:endParaRPr lang="zh-TW" altLang="en-US" sz="2000" spc="-5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  <a:p>
                      <a:pPr marL="532130" indent="-45720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+mj-lt"/>
                        <a:buAutoNum type="arabicParenR"/>
                      </a:pPr>
                      <a:r>
                        <a:rPr lang="zh-TW" altLang="en-US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校友網絡</a:t>
                      </a:r>
                      <a:r>
                        <a:rPr lang="en-US" altLang="zh-TW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(</a:t>
                      </a:r>
                      <a:r>
                        <a:rPr lang="zh-TW" altLang="en-US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新創離駐之回饋評分</a:t>
                      </a:r>
                      <a:r>
                        <a:rPr lang="en-US" altLang="zh-TW" sz="2000" spc="-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)</a:t>
                      </a:r>
                      <a:endParaRPr lang="zh-TW" altLang="en-US" sz="2000" spc="-5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254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516237" y="4299942"/>
            <a:ext cx="29812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altLang="zh-TW" sz="2000" b="1" spc="-75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(2</a:t>
            </a:r>
            <a:r>
              <a:rPr lang="en-US" altLang="zh-TW" sz="2000" b="1" spc="-13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)</a:t>
            </a:r>
            <a:r>
              <a:rPr lang="zh-TW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加值應用</a:t>
            </a:r>
            <a:r>
              <a:rPr lang="zh-TW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：</a:t>
            </a:r>
            <a:r>
              <a:rPr lang="en-US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質化效益</a:t>
            </a:r>
            <a:r>
              <a:rPr lang="en-US" altLang="zh-TW" sz="20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sz="20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14" name="投影片編號版面配置區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16</a:t>
            </a:fld>
            <a:endParaRPr kumimoji="1" lang="zh-TW" altLang="en-US"/>
          </a:p>
        </p:txBody>
      </p:sp>
      <p:sp>
        <p:nvSpPr>
          <p:cNvPr id="13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6.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產業預期效益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/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加值應用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</p:spTree>
    <p:extLst>
      <p:ext uri="{BB962C8B-B14F-4D97-AF65-F5344CB8AC3E}">
        <p14:creationId xmlns:p14="http://schemas.microsoft.com/office/powerpoint/2010/main" val="425248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10777" y="132308"/>
            <a:ext cx="3309468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endParaRPr sz="2000" dirty="0"/>
          </a:p>
        </p:txBody>
      </p:sp>
      <p:sp>
        <p:nvSpPr>
          <p:cNvPr id="12" name="內容版面配置區 1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簡報格式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(15/15)</a:t>
            </a:r>
            <a:endParaRPr lang="zh-TW" altLang="en-US" dirty="0"/>
          </a:p>
        </p:txBody>
      </p:sp>
      <p:sp>
        <p:nvSpPr>
          <p:cNvPr id="5" name="object 5"/>
          <p:cNvSpPr txBox="1"/>
          <p:nvPr/>
        </p:nvSpPr>
        <p:spPr>
          <a:xfrm>
            <a:off x="674821" y="1116151"/>
            <a:ext cx="6129427" cy="874598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355600" indent="-342900">
              <a:spcBef>
                <a:spcPts val="300"/>
              </a:spcBef>
              <a:buFont typeface="+mj-lt"/>
              <a:buAutoNum type="arabicPeriod"/>
            </a:pPr>
            <a:r>
              <a:rPr sz="14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針對審查委員及</a:t>
            </a:r>
            <a:r>
              <a:rPr lang="zh-TW" altLang="en-US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專案</a:t>
            </a:r>
            <a:r>
              <a:rPr sz="14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辦公室之</a:t>
            </a:r>
            <a:r>
              <a:rPr sz="1400" b="1" dirty="0" err="1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書面審查意見</a:t>
            </a:r>
            <a:r>
              <a:rPr sz="14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提出</a:t>
            </a:r>
            <a:r>
              <a:rPr lang="zh-TW" altLang="en-US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回覆</a:t>
            </a:r>
            <a:r>
              <a:rPr sz="14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說明</a:t>
            </a:r>
            <a:r>
              <a:rPr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</a:t>
            </a:r>
          </a:p>
          <a:p>
            <a:pPr marL="355600" indent="-342900">
              <a:spcBef>
                <a:spcPts val="300"/>
              </a:spcBef>
              <a:buFont typeface="+mj-lt"/>
              <a:buAutoNum type="arabicPeriod"/>
            </a:pPr>
            <a:r>
              <a:rPr sz="14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並於簡報審查</a:t>
            </a:r>
            <a:r>
              <a:rPr sz="1400" b="1" dirty="0" err="1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當日提供</a:t>
            </a:r>
            <a:r>
              <a:rPr sz="14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回</a:t>
            </a:r>
            <a:r>
              <a:rPr lang="zh-TW" altLang="en-US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覆</a:t>
            </a:r>
            <a:r>
              <a:rPr sz="14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說明之文件</a:t>
            </a:r>
            <a:r>
              <a:rPr lang="zh-TW" altLang="en-US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</a:t>
            </a:r>
            <a:endParaRPr lang="en-US" sz="1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  <a:p>
            <a:pPr marL="355600" indent="-342900">
              <a:spcBef>
                <a:spcPts val="300"/>
              </a:spcBef>
              <a:buFont typeface="+mj-lt"/>
              <a:buAutoNum type="arabicPeriod"/>
            </a:pPr>
            <a:r>
              <a:rPr lang="zh-TW" altLang="en-US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應行修正事項應於</a:t>
            </a:r>
            <a:r>
              <a:rPr lang="zh-TW" altLang="en-US" sz="1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指導委員會</a:t>
            </a:r>
            <a:r>
              <a:rPr lang="zh-TW" altLang="en-US" sz="14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確認審查結束再提供回覆說明。</a:t>
            </a:r>
            <a:endParaRPr sz="14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767334"/>
              </p:ext>
            </p:extLst>
          </p:nvPr>
        </p:nvGraphicFramePr>
        <p:xfrm>
          <a:off x="432000" y="2067694"/>
          <a:ext cx="8077199" cy="2795922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4959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90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16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05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609"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專案辦公室初步意見</a:t>
                      </a:r>
                      <a:endParaRPr lang="zh-TW" sz="1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248" marR="17248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248" marR="17248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5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編號</a:t>
                      </a: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計畫審查綜合意見</a:t>
                      </a: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修正回覆說明</a:t>
                      </a: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修正頁碼</a:t>
                      </a:r>
                    </a:p>
                  </a:txBody>
                  <a:tcPr marL="17248" marR="17248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07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4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844"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書面審查意見</a:t>
                      </a:r>
                      <a:endParaRPr lang="zh-TW" sz="1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248" marR="17248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248" marR="17248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8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編號</a:t>
                      </a: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計畫審查綜合意見</a:t>
                      </a: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修正回覆說明</a:t>
                      </a: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修正頁碼</a:t>
                      </a:r>
                    </a:p>
                  </a:txBody>
                  <a:tcPr marL="17248" marR="17248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48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4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4844"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TW" altLang="en-US" sz="1400" b="1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應行修正事項</a:t>
                      </a:r>
                      <a:endParaRPr lang="zh-TW" sz="1400" b="1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248" marR="17248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200" kern="100" dirty="0">
                        <a:effectLst/>
                        <a:latin typeface="Times New Roman"/>
                        <a:ea typeface="新細明體"/>
                      </a:endParaRPr>
                    </a:p>
                  </a:txBody>
                  <a:tcPr marL="17248" marR="17248" marT="0" marB="0" anchor="ctr"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48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編號</a:t>
                      </a: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計畫審查綜合意見</a:t>
                      </a: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修正回覆說明</a:t>
                      </a: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kern="100" dirty="0">
                          <a:solidFill>
                            <a:schemeClr val="bg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修正頁碼</a:t>
                      </a:r>
                    </a:p>
                  </a:txBody>
                  <a:tcPr marL="17248" marR="17248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48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TW" sz="1400" kern="100" dirty="0">
                        <a:solidFill>
                          <a:schemeClr val="bg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17248" marR="17248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5" name="投影片編號版面配置區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17</a:t>
            </a:fld>
            <a:endParaRPr kumimoji="1" lang="zh-TW" altLang="en-US"/>
          </a:p>
        </p:txBody>
      </p:sp>
      <p:sp>
        <p:nvSpPr>
          <p:cNvPr id="11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7. 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書面審查意見回覆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52588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2706924"/>
            <a:ext cx="9144000" cy="948459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algn="ctr">
              <a:lnSpc>
                <a:spcPts val="3500"/>
              </a:lnSpc>
              <a:defRPr/>
            </a:pPr>
            <a:r>
              <a:rPr lang="zh-TW" altLang="en-US" sz="2400" b="1" spc="75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加入林口新創園   共創臺灣新創投資榮景</a:t>
            </a:r>
            <a:endParaRPr lang="en-US" altLang="zh-TW" sz="2400" b="1" spc="7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lnSpc>
                <a:spcPts val="3500"/>
              </a:lnSpc>
              <a:defRPr/>
            </a:pPr>
            <a:endParaRPr lang="en-US" altLang="zh-TW" sz="2400" b="1" spc="75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-2" y="1546253"/>
            <a:ext cx="9144000" cy="923324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algn="ctr"/>
            <a:r>
              <a:rPr lang="zh-TW" alt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歡迎加入林口新創園</a:t>
            </a:r>
          </a:p>
        </p:txBody>
      </p:sp>
      <p:sp>
        <p:nvSpPr>
          <p:cNvPr id="11" name="內容版面配置區 4">
            <a:extLst>
              <a:ext uri="{FF2B5EF4-FFF2-40B4-BE49-F238E27FC236}">
                <a16:creationId xmlns:a16="http://schemas.microsoft.com/office/drawing/2014/main" id="{B20BDA5D-3B0A-A84D-8649-A0D6F91C4B2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" y="3709360"/>
            <a:ext cx="9143999" cy="1176704"/>
          </a:xfrm>
        </p:spPr>
        <p:txBody>
          <a:bodyPr/>
          <a:lstStyle/>
          <a:p>
            <a:pPr algn="ctr"/>
            <a:r>
              <a:rPr kumimoji="1" lang="zh-TW" altLang="en-US" b="1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林口新創園專案辦公室</a:t>
            </a:r>
          </a:p>
          <a:p>
            <a:pPr algn="ctr"/>
            <a:r>
              <a:rPr kumimoji="1" lang="zh-TW" altLang="en-US" b="1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電話</a:t>
            </a:r>
            <a:r>
              <a:rPr kumimoji="1" lang="en-US" altLang="zh-TW" b="1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:+886-2-2369-2358</a:t>
            </a:r>
          </a:p>
          <a:p>
            <a:pPr algn="ctr"/>
            <a:r>
              <a:rPr kumimoji="1" lang="en-US" altLang="zh-TW" b="1" u="sng" dirty="0">
                <a:latin typeface="微軟正黑體" pitchFamily="34" charset="-120"/>
                <a:ea typeface="微軟正黑體" pitchFamily="34" charset="-120"/>
              </a:rPr>
              <a:t>hello@startupterrace.tw</a:t>
            </a:r>
          </a:p>
          <a:p>
            <a:pPr algn="ctr"/>
            <a:r>
              <a:rPr kumimoji="1" lang="en-US" altLang="zh-TW" sz="1400" b="1" dirty="0">
                <a:latin typeface="微軟正黑體" pitchFamily="34" charset="-120"/>
                <a:ea typeface="微軟正黑體" pitchFamily="34" charset="-12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https://www.startupterrace.tw/</a:t>
            </a:r>
            <a:r>
              <a:rPr kumimoji="1" lang="en-US" altLang="zh-TW" sz="1400" b="1" dirty="0">
                <a:latin typeface="微軟正黑體" pitchFamily="34" charset="-120"/>
                <a:ea typeface="微軟正黑體" pitchFamily="34" charset="-120"/>
              </a:rPr>
              <a:t> </a:t>
            </a:r>
            <a:endParaRPr kumimoji="1" lang="zh-TW" altLang="en-US" sz="1400" b="1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0463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sz="quarter" idx="11"/>
          </p:nvPr>
        </p:nvSpPr>
        <p:spPr>
          <a:xfrm>
            <a:off x="3779912" y="2211383"/>
            <a:ext cx="4750037" cy="2520607"/>
          </a:xfrm>
        </p:spPr>
        <p:txBody>
          <a:bodyPr/>
          <a:lstStyle/>
          <a:p>
            <a:pPr marL="355600" indent="-342900" algn="l">
              <a:spcBef>
                <a:spcPts val="690"/>
              </a:spcBef>
              <a:buFont typeface="+mj-lt"/>
              <a:buAutoNum type="arabicPeriod"/>
              <a:tabLst>
                <a:tab pos="1771014" algn="l"/>
                <a:tab pos="1771650" algn="l"/>
              </a:tabLst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計畫創新性說明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  <a:p>
            <a:pPr marL="355600" indent="-342900" algn="l">
              <a:spcBef>
                <a:spcPts val="690"/>
              </a:spcBef>
              <a:buFont typeface="+mj-lt"/>
              <a:buAutoNum type="arabicPeriod"/>
              <a:tabLst>
                <a:tab pos="1771014" algn="l"/>
                <a:tab pos="1771650" algn="l"/>
              </a:tabLst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實施方法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  <a:p>
            <a:pPr marL="355600" indent="-342900" algn="l">
              <a:spcBef>
                <a:spcPts val="690"/>
              </a:spcBef>
              <a:buFont typeface="+mj-lt"/>
              <a:buAutoNum type="arabicPeriod"/>
              <a:tabLst>
                <a:tab pos="1771014" algn="l"/>
                <a:tab pos="1771650" algn="l"/>
              </a:tabLst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計畫分工架構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  <a:p>
            <a:pPr marL="355600" indent="-342900" algn="l">
              <a:spcBef>
                <a:spcPts val="690"/>
              </a:spcBef>
              <a:buFont typeface="+mj-lt"/>
              <a:buAutoNum type="arabicPeriod"/>
              <a:tabLst>
                <a:tab pos="1771014" algn="l"/>
                <a:tab pos="1771650" algn="l"/>
              </a:tabLst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年度預定工作進度及查核點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  <a:p>
            <a:pPr marL="355600" indent="-342900" algn="l">
              <a:spcBef>
                <a:spcPts val="690"/>
              </a:spcBef>
              <a:buFont typeface="+mj-lt"/>
              <a:buAutoNum type="arabicPeriod"/>
              <a:tabLst>
                <a:tab pos="1771014" algn="l"/>
                <a:tab pos="1771650" algn="l"/>
              </a:tabLst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年度資源投入情形</a:t>
            </a:r>
            <a:endParaRPr lang="en-US" altLang="zh-TW" b="1" spc="25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55600" indent="-342900" algn="l">
              <a:spcBef>
                <a:spcPts val="690"/>
              </a:spcBef>
              <a:buFont typeface="+mj-lt"/>
              <a:buAutoNum type="arabicPeriod"/>
              <a:tabLst>
                <a:tab pos="1771014" algn="l"/>
                <a:tab pos="1771650" algn="l"/>
              </a:tabLst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產業預期效益</a:t>
            </a:r>
            <a:r>
              <a:rPr lang="en-US" altLang="zh-TW" b="1" spc="1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加值應用</a:t>
            </a:r>
            <a:endParaRPr lang="en-US" altLang="zh-TW" b="1" spc="25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55600" indent="-342900" algn="l">
              <a:spcBef>
                <a:spcPts val="690"/>
              </a:spcBef>
              <a:buFont typeface="+mj-lt"/>
              <a:buAutoNum type="arabicPeriod"/>
              <a:tabLst>
                <a:tab pos="1771014" algn="l"/>
                <a:tab pos="1771650" algn="l"/>
              </a:tabLst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書面審查意見回覆</a:t>
            </a:r>
            <a:endParaRPr lang="zh-TW" altLang="en-US" dirty="0"/>
          </a:p>
        </p:txBody>
      </p:sp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786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2384" y="3291830"/>
            <a:ext cx="7366000" cy="859210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80"/>
              </a:spcBef>
            </a:pPr>
            <a:r>
              <a:rPr sz="1800" spc="-7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</a:t>
            </a: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1</a:t>
            </a:r>
            <a:r>
              <a:rPr sz="1800" spc="-13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)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清楚拆解計畫內容，概述分項計畫</a:t>
            </a:r>
            <a:r>
              <a:rPr sz="1800" spc="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欲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完成之目標，合理規劃工作細項。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(2)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盤點計畫所需資源，將計畫執行化作計畫架構、時程及查核點。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62384" y="1517168"/>
            <a:ext cx="7319976" cy="115223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(1)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請說明營運機制及自主獲利能力。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sz="1800" spc="-7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</a:t>
            </a: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2</a:t>
            </a:r>
            <a:r>
              <a:rPr sz="1800" spc="-13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)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請說明核心能力優勢之亮點與差異化。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(3)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請說明與國際資源鏈結的能量。</a:t>
            </a:r>
          </a:p>
        </p:txBody>
      </p:sp>
      <p:sp>
        <p:nvSpPr>
          <p:cNvPr id="10" name="內容版面配置區 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1" name="文字版面配置區 10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簡報格式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(1/15)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標題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4" name="投影片編號版面配置區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3</a:t>
            </a:fld>
            <a:endParaRPr kumimoji="1" lang="zh-TW" altLang="en-US"/>
          </a:p>
        </p:txBody>
      </p:sp>
      <p:sp>
        <p:nvSpPr>
          <p:cNvPr id="16" name="object 3"/>
          <p:cNvSpPr/>
          <p:nvPr/>
        </p:nvSpPr>
        <p:spPr>
          <a:xfrm>
            <a:off x="467544" y="2920608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2.</a:t>
            </a:r>
            <a:r>
              <a:rPr lang="zh-TW" altLang="en-US" b="1" spc="5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</a:t>
            </a:r>
            <a:r>
              <a:rPr lang="zh-TW" altLang="en-US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實施方法</a:t>
            </a:r>
            <a:r>
              <a:rPr lang="en-US" altLang="zh-TW" b="1" spc="25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25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分述全程及分年度目標與</a:t>
            </a:r>
            <a:r>
              <a:rPr lang="zh-TW" altLang="en-US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執行步驟</a:t>
            </a:r>
            <a:r>
              <a:rPr lang="en-US" altLang="zh-TW" b="1" spc="25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18" name="object 3"/>
          <p:cNvSpPr/>
          <p:nvPr/>
        </p:nvSpPr>
        <p:spPr>
          <a:xfrm>
            <a:off x="467544" y="987574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1.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計畫創新性說明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170509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92353" y="1491630"/>
            <a:ext cx="80930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299720" algn="l"/>
              </a:tabLst>
            </a:pPr>
            <a:r>
              <a:rPr sz="18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計</a:t>
            </a:r>
            <a:r>
              <a:rPr sz="18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畫</a:t>
            </a:r>
            <a:r>
              <a:rPr sz="18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架</a:t>
            </a:r>
            <a:r>
              <a:rPr sz="18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構</a:t>
            </a:r>
            <a:r>
              <a:rPr sz="18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：請</a:t>
            </a:r>
            <a:r>
              <a:rPr sz="18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明</a:t>
            </a:r>
            <a:r>
              <a:rPr sz="18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列分項計畫，若有委外單位，請詳列各單位執行內容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</a:t>
            </a:r>
          </a:p>
          <a:p>
            <a:pPr marL="297815">
              <a:lnSpc>
                <a:spcPct val="100000"/>
              </a:lnSpc>
            </a:pPr>
            <a:r>
              <a:rPr sz="1800" spc="-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僅供參考，請依所提計畫內容填寫</a:t>
            </a:r>
            <a:r>
              <a:rPr sz="1800" spc="-3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。)</a:t>
            </a:r>
            <a:endParaRPr sz="18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981061"/>
              </p:ext>
            </p:extLst>
          </p:nvPr>
        </p:nvGraphicFramePr>
        <p:xfrm>
          <a:off x="648000" y="2139702"/>
          <a:ext cx="7981315" cy="2590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69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6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7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27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858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6080">
                <a:tc>
                  <a:txBody>
                    <a:bodyPr/>
                    <a:lstStyle/>
                    <a:p>
                      <a:pPr marR="166370" algn="r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年度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R="132715" algn="r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分項計畫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297180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執行單位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計畫權重(%)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時程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執行內容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8128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19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R="168275" algn="r">
                        <a:lnSpc>
                          <a:spcPct val="100000"/>
                        </a:lnSpc>
                      </a:pPr>
                      <a:r>
                        <a:rPr sz="1400" spc="-10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XXX</a:t>
                      </a:r>
                      <a:endParaRPr sz="14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R="139065" algn="r">
                        <a:lnSpc>
                          <a:spcPct val="100000"/>
                        </a:lnSpc>
                      </a:pPr>
                      <a:r>
                        <a:rPr sz="14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A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分項計畫</a:t>
                      </a: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L="24130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本公司</a:t>
                      </a: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L="12700" algn="ctr">
                        <a:lnSpc>
                          <a:spcPct val="100000"/>
                        </a:lnSpc>
                      </a:pPr>
                      <a:r>
                        <a:rPr sz="1400" spc="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30%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L="10160" algn="ctr">
                        <a:lnSpc>
                          <a:spcPct val="100000"/>
                        </a:lnSpc>
                      </a:pPr>
                      <a:r>
                        <a:rPr sz="1400" spc="8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年</a:t>
                      </a:r>
                      <a:r>
                        <a:rPr sz="1400" spc="8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月</a:t>
                      </a:r>
                      <a:r>
                        <a:rPr sz="1400" spc="16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~X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年</a:t>
                      </a:r>
                      <a:r>
                        <a:rPr sz="1400" spc="8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月</a:t>
                      </a: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97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5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R="168275" algn="r">
                        <a:lnSpc>
                          <a:spcPct val="100000"/>
                        </a:lnSpc>
                      </a:pPr>
                      <a:r>
                        <a:rPr sz="1400" spc="-10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XXX</a:t>
                      </a:r>
                      <a:endParaRPr sz="14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5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R="153035" algn="r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B分項計畫</a:t>
                      </a:r>
                      <a:endParaRPr sz="140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L="24130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○○公司</a:t>
                      </a:r>
                      <a:r>
                        <a:rPr sz="1400" spc="-2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(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委外</a:t>
                      </a:r>
                      <a:r>
                        <a:rPr sz="1400" spc="-2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)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L="12700" algn="ctr">
                        <a:lnSpc>
                          <a:spcPct val="100000"/>
                        </a:lnSpc>
                      </a:pPr>
                      <a:r>
                        <a:rPr sz="1400" spc="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30%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75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L="10160" algn="ctr">
                        <a:lnSpc>
                          <a:spcPct val="100000"/>
                        </a:lnSpc>
                      </a:pPr>
                      <a:r>
                        <a:rPr sz="1400" spc="8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年</a:t>
                      </a:r>
                      <a:r>
                        <a:rPr sz="1400" spc="8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月</a:t>
                      </a:r>
                      <a:r>
                        <a:rPr sz="1400" spc="16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~X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年</a:t>
                      </a:r>
                      <a:r>
                        <a:rPr sz="1400" spc="8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月</a:t>
                      </a:r>
                    </a:p>
                  </a:txBody>
                  <a:tcPr marL="0" marR="0" marT="31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29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9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R="168275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10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XXX</a:t>
                      </a:r>
                      <a:endParaRPr sz="14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25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90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R="143510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C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分項計畫</a:t>
                      </a:r>
                      <a:endParaRPr sz="140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25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1370"/>
                        </a:spcBef>
                      </a:pP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本公司</a:t>
                      </a:r>
                      <a:endParaRPr sz="140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  <a:p>
                      <a:pPr marL="24130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○○公司</a:t>
                      </a:r>
                      <a:r>
                        <a:rPr sz="1400" spc="-2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(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委外</a:t>
                      </a:r>
                      <a:r>
                        <a:rPr sz="1400" spc="-2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)</a:t>
                      </a:r>
                      <a:endParaRPr sz="140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739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 marL="364490">
                        <a:lnSpc>
                          <a:spcPct val="100000"/>
                        </a:lnSpc>
                        <a:spcBef>
                          <a:spcPts val="1370"/>
                        </a:spcBef>
                      </a:pPr>
                      <a:r>
                        <a:rPr sz="1400" spc="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20%</a:t>
                      </a:r>
                      <a:endParaRPr sz="140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  <a:p>
                      <a:pPr marL="364490">
                        <a:lnSpc>
                          <a:spcPct val="100000"/>
                        </a:lnSpc>
                      </a:pPr>
                      <a:r>
                        <a:rPr sz="1400" spc="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20%</a:t>
                      </a:r>
                      <a:endParaRPr sz="140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739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9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L="1016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8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年</a:t>
                      </a:r>
                      <a:r>
                        <a:rPr sz="1400" spc="8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月</a:t>
                      </a:r>
                      <a:r>
                        <a:rPr sz="1400" spc="165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~X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年</a:t>
                      </a:r>
                      <a:r>
                        <a:rPr sz="1400" spc="8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</a:t>
                      </a:r>
                      <a:r>
                        <a:rPr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月</a:t>
                      </a:r>
                    </a:p>
                  </a:txBody>
                  <a:tcPr marL="0" marR="0" marT="25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內容版面配置區 7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文字版面配置區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簡報格式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(2/15)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投影片編號版面配置區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4</a:t>
            </a:fld>
            <a:endParaRPr kumimoji="1" lang="zh-TW" altLang="en-US"/>
          </a:p>
        </p:txBody>
      </p:sp>
      <p:sp>
        <p:nvSpPr>
          <p:cNvPr id="12" name="標題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3" name="object 3"/>
          <p:cNvSpPr/>
          <p:nvPr/>
        </p:nvSpPr>
        <p:spPr>
          <a:xfrm>
            <a:off x="484832" y="987574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3.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計畫分工架構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含委外工作說明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14772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2353" y="1500872"/>
            <a:ext cx="7857490" cy="8566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299720" algn="l"/>
              </a:tabLst>
            </a:pPr>
            <a:r>
              <a:rPr sz="18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查</a:t>
            </a:r>
            <a:r>
              <a:rPr sz="18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核</a:t>
            </a:r>
            <a:r>
              <a:rPr sz="18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點：合</a:t>
            </a:r>
            <a:r>
              <a:rPr sz="18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理</a:t>
            </a:r>
            <a:r>
              <a:rPr sz="18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規劃分項計畫實施時程，提供可供查核之量化內</a:t>
            </a:r>
            <a:r>
              <a:rPr sz="1800" spc="-4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容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</a:t>
            </a:r>
            <a:r>
              <a:rPr lang="zh-TW" altLang="en-US" sz="1800" spc="-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全年度</a:t>
            </a:r>
            <a:br>
              <a:rPr lang="en-US" altLang="zh-TW" sz="1800" spc="-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</a:br>
            <a:r>
              <a:rPr lang="zh-TW" altLang="en-US" sz="1800" spc="-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查核點</a:t>
            </a:r>
            <a:r>
              <a:rPr lang="zh-TW" altLang="en-US" spc="-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權重</a:t>
            </a:r>
            <a:r>
              <a:rPr lang="zh-TW" altLang="en-US" sz="1800" spc="-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加總為</a:t>
            </a:r>
            <a:r>
              <a:rPr lang="en-US" altLang="zh-TW" sz="1800" spc="-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100%</a:t>
            </a:r>
            <a:r>
              <a:rPr lang="zh-TW" altLang="en-US" sz="1800" spc="-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</a:t>
            </a:r>
            <a:r>
              <a:rPr sz="1800" spc="-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sz="18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僅供參考，請依所提計畫內容填寫</a:t>
            </a:r>
            <a:r>
              <a:rPr sz="1800" spc="-3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。)</a:t>
            </a:r>
            <a:endParaRPr lang="en-US" altLang="zh-TW" sz="1800" spc="-35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299720" algn="l"/>
              </a:tabLst>
            </a:pPr>
            <a:r>
              <a:rPr lang="zh-TW" altLang="en-US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本格式「</a:t>
            </a:r>
            <a:r>
              <a:rPr lang="en-US" altLang="zh-TW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6.</a:t>
            </a:r>
            <a:r>
              <a:rPr lang="zh-TW" altLang="en-US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產業預期效益」所選項目須列入查核點，且總權重</a:t>
            </a:r>
            <a:r>
              <a:rPr lang="zh-TW" altLang="en-US" u="sng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不得少於</a:t>
            </a:r>
            <a:r>
              <a:rPr lang="en-US" altLang="zh-TW" u="sng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15%</a:t>
            </a:r>
            <a:endParaRPr sz="1800" u="sng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41012"/>
              </p:ext>
            </p:extLst>
          </p:nvPr>
        </p:nvGraphicFramePr>
        <p:xfrm>
          <a:off x="648000" y="2424274"/>
          <a:ext cx="7913370" cy="24517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5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375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00022"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年度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841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查核點編號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841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預定完成日期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841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查核內容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841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336550">
                        <a:lnSpc>
                          <a:spcPct val="100000"/>
                        </a:lnSpc>
                        <a:spcBef>
                          <a:spcPts val="459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權重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841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2">
                <a:tc gridSpan="5"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464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期中查核點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905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2"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464"/>
                        </a:spcBef>
                      </a:pPr>
                      <a:r>
                        <a:rPr sz="1400" spc="114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XXX</a:t>
                      </a:r>
                      <a:endParaRPr sz="14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905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ts val="1639"/>
                        </a:lnSpc>
                      </a:pPr>
                      <a:r>
                        <a:rPr sz="1400" spc="1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A1</a:t>
                      </a: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2"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400" spc="114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XXX</a:t>
                      </a:r>
                      <a:endParaRPr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90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639"/>
                        </a:lnSpc>
                      </a:pPr>
                      <a:r>
                        <a:rPr sz="1400" spc="1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B1</a:t>
                      </a: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2"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400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</a:t>
                      </a:r>
                      <a:r>
                        <a:rPr lang="en-US" altLang="zh-TW" sz="1400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XX</a:t>
                      </a:r>
                      <a:endParaRPr sz="14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90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645"/>
                        </a:lnSpc>
                      </a:pPr>
                      <a:r>
                        <a:rPr sz="1400" spc="4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C1</a:t>
                      </a: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2">
                <a:tc gridSpan="5"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400" b="1" dirty="0" err="1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期末查核點</a:t>
                      </a:r>
                      <a:endParaRPr sz="14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90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2"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400" spc="114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XXX</a:t>
                      </a:r>
                      <a:endParaRPr sz="14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90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645"/>
                        </a:lnSpc>
                      </a:pPr>
                      <a:r>
                        <a:rPr sz="1400" spc="10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A2</a:t>
                      </a: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2"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400" spc="114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XXX</a:t>
                      </a:r>
                      <a:endParaRPr sz="14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90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ts val="1645"/>
                        </a:lnSpc>
                      </a:pPr>
                      <a:r>
                        <a:rPr sz="1400" spc="1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B2</a:t>
                      </a: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BD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022"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470"/>
                        </a:spcBef>
                      </a:pPr>
                      <a:r>
                        <a:rPr sz="1400" spc="114" dirty="0">
                          <a:solidFill>
                            <a:srgbClr val="FFFFFF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XXX</a:t>
                      </a:r>
                      <a:endParaRPr sz="14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96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9546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ts val="1645"/>
                        </a:lnSpc>
                      </a:pPr>
                      <a:r>
                        <a:rPr sz="1400" spc="4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C2</a:t>
                      </a: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CEE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內容版面配置區 7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文字版面配置區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簡報格式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(3/15)</a:t>
            </a:r>
            <a:endParaRPr lang="zh-TW" altLang="en-US" dirty="0"/>
          </a:p>
        </p:txBody>
      </p:sp>
      <p:sp>
        <p:nvSpPr>
          <p:cNvPr id="11" name="投影片編號版面配置區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5</a:t>
            </a:fld>
            <a:endParaRPr kumimoji="1" lang="zh-TW" altLang="en-US"/>
          </a:p>
        </p:txBody>
      </p:sp>
      <p:sp>
        <p:nvSpPr>
          <p:cNvPr id="12" name="標題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3" name="object 3"/>
          <p:cNvSpPr/>
          <p:nvPr/>
        </p:nvSpPr>
        <p:spPr>
          <a:xfrm>
            <a:off x="484832" y="987574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4.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年度預定工作進度及查核點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43198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內容版面配置區 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1" name="文字版面配置區 10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簡報格式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(4/15)</a:t>
            </a:r>
            <a:endParaRPr lang="zh-TW" altLang="en-US" dirty="0"/>
          </a:p>
        </p:txBody>
      </p:sp>
      <p:sp>
        <p:nvSpPr>
          <p:cNvPr id="5" name="object 5"/>
          <p:cNvSpPr txBox="1"/>
          <p:nvPr/>
        </p:nvSpPr>
        <p:spPr>
          <a:xfrm>
            <a:off x="591552" y="1275606"/>
            <a:ext cx="498856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(1)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列明本計畫投入之計畫人員配置</a:t>
            </a:r>
            <a:r>
              <a:rPr sz="1800" spc="-13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含外聘顧問</a:t>
            </a:r>
            <a:r>
              <a:rPr sz="1800" spc="-13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)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</a:t>
            </a:r>
          </a:p>
          <a:p>
            <a:pPr marL="220979">
              <a:lnSpc>
                <a:spcPct val="100000"/>
              </a:lnSpc>
            </a:pPr>
            <a:r>
              <a:rPr sz="1800" spc="-12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</a:t>
            </a:r>
            <a:r>
              <a:rPr sz="18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僅供參考，請依所提計畫內容自行增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列</a:t>
            </a:r>
            <a:r>
              <a:rPr sz="1800" spc="-114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)</a:t>
            </a:r>
            <a:endParaRPr sz="18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rebuchet MS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267360"/>
              </p:ext>
            </p:extLst>
          </p:nvPr>
        </p:nvGraphicFramePr>
        <p:xfrm>
          <a:off x="648000" y="2085950"/>
          <a:ext cx="8168636" cy="228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8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3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16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8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66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6396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545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200" b="1" spc="1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編號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1557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309245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200" b="1" spc="1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姓名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1557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243840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200" b="1" spc="1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性別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1557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200" b="1" spc="1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職稱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1557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387985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200" b="1" spc="1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最高學歷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1557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200" b="1" spc="1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主要經歷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11557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71120" marR="44450">
                        <a:lnSpc>
                          <a:spcPts val="1420"/>
                        </a:lnSpc>
                        <a:spcBef>
                          <a:spcPts val="280"/>
                        </a:spcBef>
                      </a:pPr>
                      <a:r>
                        <a:rPr sz="1200" b="1" spc="1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本業 年資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3556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86995" marR="62230">
                        <a:lnSpc>
                          <a:spcPts val="1420"/>
                        </a:lnSpc>
                        <a:spcBef>
                          <a:spcPts val="280"/>
                        </a:spcBef>
                      </a:pPr>
                      <a:r>
                        <a:rPr sz="1200" b="1" spc="1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投入 月數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3556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3550"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1040"/>
                        </a:spcBef>
                      </a:pP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1</a:t>
                      </a:r>
                      <a:endParaRPr sz="12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13208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3550"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1040"/>
                        </a:spcBef>
                      </a:pP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2</a:t>
                      </a:r>
                      <a:endParaRPr sz="12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13208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3550"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1040"/>
                        </a:spcBef>
                      </a:pP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3</a:t>
                      </a:r>
                      <a:endParaRPr sz="12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13208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3550"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1040"/>
                        </a:spcBef>
                      </a:pP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4</a:t>
                      </a:r>
                      <a:endParaRPr sz="12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13208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5.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年度資源投入情形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人力、時間、經費等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15" name="投影片編號版面配置區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6</a:t>
            </a:fld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6041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內容版面配置區 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1" name="文字版面配置區 10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簡報格式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(5/15)</a:t>
            </a:r>
            <a:endParaRPr lang="zh-TW" altLang="en-US" dirty="0"/>
          </a:p>
        </p:txBody>
      </p:sp>
      <p:sp>
        <p:nvSpPr>
          <p:cNvPr id="5" name="object 5"/>
          <p:cNvSpPr txBox="1"/>
          <p:nvPr/>
        </p:nvSpPr>
        <p:spPr>
          <a:xfrm>
            <a:off x="641419" y="1249303"/>
            <a:ext cx="8107045" cy="10344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00"/>
              </a:spcBef>
              <a:buFont typeface="Trebuchet MS"/>
              <a:buAutoNum type="arabicParenBoth" startAt="2"/>
              <a:tabLst>
                <a:tab pos="319405" algn="l"/>
              </a:tabLst>
            </a:pPr>
            <a:r>
              <a:rPr sz="18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合理估</a:t>
            </a:r>
            <a:r>
              <a:rPr sz="18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算</a:t>
            </a:r>
            <a:r>
              <a:rPr sz="1800" spc="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計</a:t>
            </a:r>
            <a:r>
              <a:rPr sz="18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畫年度所需經費，以最精實之執行方案編列，使資源妥善運用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。</a:t>
            </a:r>
          </a:p>
          <a:p>
            <a:pPr marL="551815" lvl="1" indent="-269875">
              <a:lnSpc>
                <a:spcPct val="100000"/>
              </a:lnSpc>
              <a:spcBef>
                <a:spcPts val="20"/>
              </a:spcBef>
              <a:buFont typeface="Wingdings"/>
              <a:buChar char=""/>
              <a:tabLst>
                <a:tab pos="552450" algn="l"/>
              </a:tabLst>
            </a:pPr>
            <a:r>
              <a:rPr sz="1600" b="1" spc="-5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補助款</a:t>
            </a:r>
            <a:r>
              <a:rPr sz="1600" b="1" spc="-5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≤</a:t>
            </a:r>
            <a:r>
              <a:rPr sz="1600" b="1" spc="-5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自籌款</a:t>
            </a:r>
            <a:r>
              <a:rPr sz="1600" b="1" spc="-5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≤</a:t>
            </a:r>
            <a:r>
              <a:rPr sz="1600" b="1" spc="-5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實收資本額</a:t>
            </a:r>
            <a:endParaRPr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  <a:p>
            <a:pPr marL="551815" lvl="1" indent="-269875">
              <a:lnSpc>
                <a:spcPct val="100000"/>
              </a:lnSpc>
              <a:buFont typeface="Wingdings"/>
              <a:buChar char=""/>
              <a:tabLst>
                <a:tab pos="552450" algn="l"/>
              </a:tabLst>
            </a:pP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依「會計科目及編列原則」編列，</a:t>
            </a:r>
            <a:r>
              <a:rPr sz="1600" b="1" u="sng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不</a:t>
            </a:r>
            <a:r>
              <a:rPr sz="1600" b="1" u="sng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含營</a:t>
            </a:r>
            <a:r>
              <a:rPr sz="1600" b="1" u="sng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業</a:t>
            </a:r>
            <a:r>
              <a:rPr sz="1600" b="1" u="sng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稅</a:t>
            </a:r>
            <a:endParaRPr sz="16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  <a:p>
            <a:pPr marL="551815" lvl="1" indent="-269875">
              <a:lnSpc>
                <a:spcPct val="100000"/>
              </a:lnSpc>
              <a:buFont typeface="Wingdings"/>
              <a:buChar char=""/>
              <a:tabLst>
                <a:tab pos="552450" algn="l"/>
              </a:tabLst>
            </a:pP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應遵守會計科目上限，</a:t>
            </a:r>
            <a:r>
              <a:rPr sz="1600" b="1" u="sng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各科目補助</a:t>
            </a:r>
            <a:r>
              <a:rPr sz="1600" b="1" u="sng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款</a:t>
            </a:r>
            <a:r>
              <a:rPr sz="1600" b="1" u="sng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與自</a:t>
            </a:r>
            <a:r>
              <a:rPr sz="1600" b="1" u="sng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籌</a:t>
            </a:r>
            <a:r>
              <a:rPr sz="1600" b="1" u="sng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款</a:t>
            </a:r>
            <a:r>
              <a:rPr sz="1600" b="1" u="sng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比</a:t>
            </a:r>
            <a:r>
              <a:rPr sz="1600" b="1" u="sng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例</a:t>
            </a:r>
            <a:r>
              <a:rPr sz="1600" b="1" u="sng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需一</a:t>
            </a:r>
            <a:r>
              <a:rPr sz="1600" b="1" u="sng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致</a:t>
            </a:r>
            <a:endParaRPr sz="1600" b="1" u="sng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graphicFrame>
        <p:nvGraphicFramePr>
          <p:cNvPr id="8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210771"/>
              </p:ext>
            </p:extLst>
          </p:nvPr>
        </p:nvGraphicFramePr>
        <p:xfrm>
          <a:off x="648000" y="2283718"/>
          <a:ext cx="7812432" cy="257167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95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41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41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41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41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3889"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sz="1200" spc="1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會計科目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64135" marB="0"/>
                </a:tc>
                <a:tc>
                  <a:txBody>
                    <a:bodyPr/>
                    <a:lstStyle/>
                    <a:p>
                      <a:pPr marL="275590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sz="1200" spc="1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政府補</a:t>
                      </a:r>
                      <a:r>
                        <a:rPr sz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助款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64135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sz="1200" spc="1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廠商自</a:t>
                      </a:r>
                      <a:r>
                        <a:rPr sz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籌款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64135" marB="0"/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sz="1200" spc="1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合計</a:t>
                      </a:r>
                      <a:endParaRPr sz="12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64135" marB="0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lang="zh-TW" altLang="en-US" sz="1200" spc="1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占總經費</a:t>
                      </a:r>
                      <a:r>
                        <a:rPr sz="12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比</a:t>
                      </a:r>
                      <a:r>
                        <a:rPr sz="1200" spc="5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例</a:t>
                      </a:r>
                      <a:r>
                        <a:rPr sz="1200" spc="5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%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6413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380">
                <a:tc>
                  <a:txBody>
                    <a:bodyPr/>
                    <a:lstStyle/>
                    <a:p>
                      <a:pPr marL="6350">
                        <a:lnSpc>
                          <a:spcPts val="1375"/>
                        </a:lnSpc>
                      </a:pPr>
                      <a:r>
                        <a:rPr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1.</a:t>
                      </a:r>
                      <a:r>
                        <a:rPr lang="zh-TW" altLang="en-US"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 </a:t>
                      </a:r>
                      <a:r>
                        <a:rPr sz="12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人事費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380">
                <a:tc>
                  <a:txBody>
                    <a:bodyPr/>
                    <a:lstStyle/>
                    <a:p>
                      <a:pPr marL="6350">
                        <a:lnSpc>
                          <a:spcPts val="1375"/>
                        </a:lnSpc>
                      </a:pPr>
                      <a:r>
                        <a:rPr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2.</a:t>
                      </a:r>
                      <a:r>
                        <a:rPr lang="zh-TW" altLang="en-US"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 </a:t>
                      </a:r>
                      <a:r>
                        <a:rPr sz="12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差旅費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7380">
                <a:tc>
                  <a:txBody>
                    <a:bodyPr/>
                    <a:lstStyle/>
                    <a:p>
                      <a:pPr marL="6350">
                        <a:lnSpc>
                          <a:spcPts val="1370"/>
                        </a:lnSpc>
                      </a:pPr>
                      <a:r>
                        <a:rPr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3.</a:t>
                      </a:r>
                      <a:r>
                        <a:rPr lang="zh-TW" altLang="en-US"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sz="12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消耗性器材及原材料費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949">
                <a:tc>
                  <a:txBody>
                    <a:bodyPr/>
                    <a:lstStyle/>
                    <a:p>
                      <a:pPr marL="6350">
                        <a:lnSpc>
                          <a:spcPts val="1375"/>
                        </a:lnSpc>
                      </a:pPr>
                      <a:r>
                        <a:rPr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4.</a:t>
                      </a:r>
                      <a:r>
                        <a:rPr lang="zh-TW" altLang="en-US"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sz="1200" spc="-5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設備使用費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949">
                <a:tc>
                  <a:txBody>
                    <a:bodyPr/>
                    <a:lstStyle/>
                    <a:p>
                      <a:pPr marL="6350">
                        <a:lnSpc>
                          <a:spcPts val="1370"/>
                        </a:lnSpc>
                      </a:pPr>
                      <a:r>
                        <a:rPr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5.</a:t>
                      </a:r>
                      <a:r>
                        <a:rPr lang="zh-TW" altLang="en-US"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sz="12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設備維護費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7949">
                <a:tc>
                  <a:txBody>
                    <a:bodyPr/>
                    <a:lstStyle/>
                    <a:p>
                      <a:pPr marL="6350">
                        <a:lnSpc>
                          <a:spcPts val="1375"/>
                        </a:lnSpc>
                      </a:pPr>
                      <a:r>
                        <a:rPr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6.</a:t>
                      </a:r>
                      <a:r>
                        <a:rPr lang="zh-TW" altLang="en-US"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sz="12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委託研究費或驗證費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7949">
                <a:tc>
                  <a:txBody>
                    <a:bodyPr/>
                    <a:lstStyle/>
                    <a:p>
                      <a:pPr marL="6350">
                        <a:lnSpc>
                          <a:spcPts val="1375"/>
                        </a:lnSpc>
                      </a:pPr>
                      <a:r>
                        <a:rPr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7.</a:t>
                      </a:r>
                      <a:r>
                        <a:rPr lang="zh-TW" altLang="en-US"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sz="12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無形資產之引進費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7949">
                <a:tc>
                  <a:txBody>
                    <a:bodyPr/>
                    <a:lstStyle/>
                    <a:p>
                      <a:pPr marL="6350">
                        <a:lnSpc>
                          <a:spcPts val="1375"/>
                        </a:lnSpc>
                      </a:pPr>
                      <a:r>
                        <a:rPr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8.</a:t>
                      </a:r>
                      <a:r>
                        <a:rPr lang="zh-TW" altLang="en-US"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sz="12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行銷推廣業務費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7949">
                <a:tc>
                  <a:txBody>
                    <a:bodyPr/>
                    <a:lstStyle/>
                    <a:p>
                      <a:pPr marL="6350" marR="0" indent="0" defTabSz="914400" eaLnBrk="1" fontAlgn="auto" latinLnBrk="0" hangingPunct="1">
                        <a:lnSpc>
                          <a:spcPts val="137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9.</a:t>
                      </a:r>
                      <a:r>
                        <a:rPr lang="zh-TW" altLang="en-US" sz="1200" spc="-85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lang="zh-TW" altLang="en-US" sz="1200" spc="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按日按件計資酬金</a:t>
                      </a:r>
                      <a:endParaRPr lang="zh-TW" altLang="en-US"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7200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7949">
                <a:tc>
                  <a:txBody>
                    <a:bodyPr/>
                    <a:lstStyle/>
                    <a:p>
                      <a:pPr marL="13335" algn="ctr">
                        <a:lnSpc>
                          <a:spcPts val="1375"/>
                        </a:lnSpc>
                      </a:pPr>
                      <a:r>
                        <a:rPr sz="12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  計</a:t>
                      </a:r>
                      <a:endParaRPr sz="12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3" name="投影片編號版面配置區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7</a:t>
            </a:fld>
            <a:endParaRPr kumimoji="1" lang="zh-TW" altLang="en-US"/>
          </a:p>
        </p:txBody>
      </p:sp>
      <p:sp>
        <p:nvSpPr>
          <p:cNvPr id="14" name="標題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5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5.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年度資源投入情形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人力、時間、經費等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6948264" y="2001202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</p:spTree>
    <p:extLst>
      <p:ext uri="{BB962C8B-B14F-4D97-AF65-F5344CB8AC3E}">
        <p14:creationId xmlns:p14="http://schemas.microsoft.com/office/powerpoint/2010/main" val="425277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內容版面配置區 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1" name="文字版面配置區 10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簡報格式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(6/15)</a:t>
            </a:r>
            <a:endParaRPr lang="zh-TW" altLang="en-US" dirty="0"/>
          </a:p>
        </p:txBody>
      </p:sp>
      <p:sp>
        <p:nvSpPr>
          <p:cNvPr id="5" name="object 5"/>
          <p:cNvSpPr txBox="1"/>
          <p:nvPr/>
        </p:nvSpPr>
        <p:spPr>
          <a:xfrm>
            <a:off x="662474" y="1275606"/>
            <a:ext cx="88519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4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1</a:t>
            </a:r>
            <a:r>
              <a:rPr sz="1800" spc="-1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.</a:t>
            </a:r>
            <a:r>
              <a:rPr sz="1800" spc="-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人事費</a:t>
            </a:r>
            <a:endParaRPr sz="18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023386"/>
              </p:ext>
            </p:extLst>
          </p:nvPr>
        </p:nvGraphicFramePr>
        <p:xfrm>
          <a:off x="648000" y="1635646"/>
          <a:ext cx="8228963" cy="2628265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0770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4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89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4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837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39395">
                <a:tc>
                  <a:txBody>
                    <a:bodyPr/>
                    <a:lstStyle/>
                    <a:p>
                      <a:pPr marL="123189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姓名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71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512445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職級</a:t>
                      </a:r>
                      <a:endParaRPr sz="12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698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451484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平均月薪</a:t>
                      </a:r>
                      <a:r>
                        <a:rPr sz="1200" spc="-6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(A)</a:t>
                      </a:r>
                      <a:endParaRPr sz="12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571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23495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人月數</a:t>
                      </a:r>
                      <a:r>
                        <a:rPr sz="1200" spc="-6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(B)</a:t>
                      </a:r>
                      <a:endParaRPr sz="12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5715" marB="0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54991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人事費概算</a:t>
                      </a:r>
                      <a:r>
                        <a:rPr sz="1200" spc="-5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(A×B)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5715" marB="0"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760">
                <a:tc gridSpan="5"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spc="-6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(1)</a:t>
                      </a: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計畫人員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715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3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○○○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助理研究員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45,000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12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540,000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760">
                <a:tc gridSpan="3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45"/>
                        </a:spcBef>
                        <a:tabLst>
                          <a:tab pos="340360" algn="l"/>
                        </a:tabLst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小	計</a:t>
                      </a:r>
                      <a:endParaRPr sz="12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715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540,000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760">
                <a:tc gridSpan="5"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200" spc="-6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(2)</a:t>
                      </a: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外籍專業人員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715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760">
                <a:tc>
                  <a:txBody>
                    <a:bodyPr/>
                    <a:lstStyle/>
                    <a:p>
                      <a:pPr marL="0" marR="0" indent="0" algn="ctr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○○○○○○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zh-TW" altLang="en-US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副研究員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51,000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400" kern="120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612,000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8760">
                <a:tc gridSpan="3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45"/>
                        </a:spcBef>
                        <a:tabLst>
                          <a:tab pos="340360" algn="l"/>
                        </a:tabLst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小	計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5715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612,000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9395">
                <a:tc gridSpan="5">
                  <a:txBody>
                    <a:bodyPr/>
                    <a:lstStyle/>
                    <a:p>
                      <a:pPr marL="2540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200" spc="-6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(3)</a:t>
                      </a: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顧問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635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8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○○○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zh-TW" altLang="en-US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顧問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20,000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200,000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8760">
                <a:tc gridSpan="3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50"/>
                        </a:spcBef>
                        <a:tabLst>
                          <a:tab pos="340360" algn="l"/>
                        </a:tabLst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小	計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635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50"/>
                        </a:spcBef>
                        <a:tabLst>
                          <a:tab pos="340360" algn="l"/>
                        </a:tabLst>
                      </a:pP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6350" marB="0" anchor="ctr"/>
                </a:tc>
                <a:tc>
                  <a:txBody>
                    <a:bodyPr/>
                    <a:lstStyle/>
                    <a:p>
                      <a:pPr marL="0" marR="0" indent="0" algn="r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200,000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8760">
                <a:tc gridSpan="3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50"/>
                        </a:spcBef>
                        <a:tabLst>
                          <a:tab pos="340360" algn="l"/>
                        </a:tabLst>
                      </a:pPr>
                      <a:r>
                        <a:rPr sz="120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	計</a:t>
                      </a:r>
                      <a:endParaRPr sz="12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6350" marB="0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50"/>
                        </a:spcBef>
                        <a:tabLst>
                          <a:tab pos="340360" algn="l"/>
                        </a:tabLst>
                      </a:pPr>
                      <a:endParaRPr sz="12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635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US" sz="14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1,352,000</a:t>
                      </a:r>
                      <a:endParaRPr sz="14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3" name="投影片編號版面配置區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8</a:t>
            </a:fld>
            <a:endParaRPr kumimoji="1" lang="zh-TW" altLang="en-US"/>
          </a:p>
        </p:txBody>
      </p:sp>
      <p:sp>
        <p:nvSpPr>
          <p:cNvPr id="14" name="標題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5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5.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年度資源投入情形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人力、時間、經費等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7240939" y="1347614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</p:spTree>
    <p:extLst>
      <p:ext uri="{BB962C8B-B14F-4D97-AF65-F5344CB8AC3E}">
        <p14:creationId xmlns:p14="http://schemas.microsoft.com/office/powerpoint/2010/main" val="130558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內容版面配置區 9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11" name="文字版面配置區 10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簡報格式</a:t>
            </a: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(7/15)</a:t>
            </a:r>
            <a:endParaRPr lang="zh-TW" altLang="en-US" dirty="0"/>
          </a:p>
        </p:txBody>
      </p:sp>
      <p:sp>
        <p:nvSpPr>
          <p:cNvPr id="5" name="object 5"/>
          <p:cNvSpPr txBox="1"/>
          <p:nvPr/>
        </p:nvSpPr>
        <p:spPr>
          <a:xfrm>
            <a:off x="732854" y="1143387"/>
            <a:ext cx="8273491" cy="1140055"/>
          </a:xfrm>
          <a:prstGeom prst="rect">
            <a:avLst/>
          </a:prstGeom>
        </p:spPr>
        <p:txBody>
          <a:bodyPr vert="horz" wrap="square" lIns="0" tIns="12318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69"/>
              </a:spcBef>
            </a:pPr>
            <a:r>
              <a:rPr sz="1800" spc="-125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2.</a:t>
            </a:r>
            <a:r>
              <a:rPr sz="1800" spc="-14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 </a:t>
            </a:r>
            <a:r>
              <a:rPr sz="18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差旅費</a:t>
            </a:r>
          </a:p>
          <a:p>
            <a:pPr marL="217170">
              <a:lnSpc>
                <a:spcPct val="100000"/>
              </a:lnSpc>
            </a:pPr>
            <a:r>
              <a:rPr sz="1600" spc="-9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(1)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短程車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資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：係指計畫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執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行人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員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辦理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計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畫工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作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事項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所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需之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短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程車</a:t>
            </a:r>
            <a:r>
              <a:rPr sz="1600" spc="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資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費用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，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依實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際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需求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編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列</a:t>
            </a:r>
            <a:endParaRPr sz="16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  <a:p>
            <a:pPr marL="217170">
              <a:lnSpc>
                <a:spcPct val="100000"/>
              </a:lnSpc>
              <a:spcBef>
                <a:spcPts val="5"/>
              </a:spcBef>
            </a:pPr>
            <a:r>
              <a:rPr sz="1600" spc="-9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rebuchet MS"/>
              </a:rPr>
              <a:t>(2)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國內旅費：係指計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畫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執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行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員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參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與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國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內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相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關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活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動</a:t>
            </a:r>
            <a:r>
              <a:rPr sz="1600" spc="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或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會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議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所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需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支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出</a:t>
            </a:r>
            <a:r>
              <a:rPr sz="1600" spc="-5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之差</a:t>
            </a:r>
            <a:r>
              <a:rPr sz="160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旅</a:t>
            </a:r>
            <a:r>
              <a:rPr sz="1600" spc="-10" dirty="0" err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費</a:t>
            </a:r>
            <a:r>
              <a:rPr lang="zh-TW" altLang="en-US" sz="1600" spc="-1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，不得超過營利事業所得稅查核準則規定</a:t>
            </a:r>
            <a:endParaRPr sz="1600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923933"/>
              </p:ext>
            </p:extLst>
          </p:nvPr>
        </p:nvGraphicFramePr>
        <p:xfrm>
          <a:off x="648000" y="2264767"/>
          <a:ext cx="7956449" cy="20986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637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20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20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20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61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61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561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6068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L="10795" algn="ctr">
                        <a:lnSpc>
                          <a:spcPct val="100000"/>
                        </a:lnSpc>
                        <a:spcBef>
                          <a:spcPts val="990"/>
                        </a:spcBef>
                      </a:pPr>
                      <a:r>
                        <a:rPr sz="1200" b="1" spc="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事由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L="144145" algn="ctr">
                        <a:lnSpc>
                          <a:spcPct val="100000"/>
                        </a:lnSpc>
                        <a:spcBef>
                          <a:spcPts val="990"/>
                        </a:spcBef>
                      </a:pPr>
                      <a:r>
                        <a:rPr sz="1200" b="1" spc="5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地點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  <a:p>
                      <a:pPr marL="144780" algn="ctr">
                        <a:lnSpc>
                          <a:spcPct val="100000"/>
                        </a:lnSpc>
                        <a:spcBef>
                          <a:spcPts val="990"/>
                        </a:spcBef>
                      </a:pPr>
                      <a:r>
                        <a:rPr sz="1200" b="1" spc="1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天數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ts val="969"/>
                        </a:lnSpc>
                      </a:pP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人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16510" algn="ctr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1200" b="1" spc="1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國內差</a:t>
                      </a: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旅費</a:t>
                      </a:r>
                    </a:p>
                  </a:txBody>
                  <a:tcPr marL="0" marR="0" marT="67945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545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28575">
                      <a:solidFill>
                        <a:srgbClr val="F79546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 marL="149860">
                        <a:lnSpc>
                          <a:spcPts val="969"/>
                        </a:lnSpc>
                      </a:pP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28575">
                      <a:solidFill>
                        <a:srgbClr val="F79546"/>
                      </a:solidFill>
                      <a:prstDash val="solid"/>
                    </a:lnR>
                    <a:lnB w="28575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ts val="1320"/>
                        </a:lnSpc>
                        <a:spcBef>
                          <a:spcPts val="340"/>
                        </a:spcBef>
                      </a:pP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交通費</a:t>
                      </a:r>
                    </a:p>
                    <a:p>
                      <a:pPr marL="17145" algn="ctr">
                        <a:lnSpc>
                          <a:spcPts val="1320"/>
                        </a:lnSpc>
                      </a:pPr>
                      <a:r>
                        <a:rPr sz="1200" b="1" spc="-7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(C1)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43180" marB="0">
                    <a:lnL w="28575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780" algn="ctr">
                        <a:lnSpc>
                          <a:spcPts val="1320"/>
                        </a:lnSpc>
                        <a:spcBef>
                          <a:spcPts val="340"/>
                        </a:spcBef>
                      </a:pP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住宿費</a:t>
                      </a:r>
                    </a:p>
                    <a:p>
                      <a:pPr marL="18415" algn="ctr">
                        <a:lnSpc>
                          <a:spcPts val="1320"/>
                        </a:lnSpc>
                      </a:pPr>
                      <a:r>
                        <a:rPr sz="1200" b="1" spc="-7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(C2)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415" algn="ctr">
                        <a:lnSpc>
                          <a:spcPts val="1320"/>
                        </a:lnSpc>
                        <a:spcBef>
                          <a:spcPts val="340"/>
                        </a:spcBef>
                      </a:pPr>
                      <a:r>
                        <a:rPr sz="12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膳雜費</a:t>
                      </a:r>
                    </a:p>
                    <a:p>
                      <a:pPr marL="19050" algn="ctr">
                        <a:lnSpc>
                          <a:spcPts val="1320"/>
                        </a:lnSpc>
                      </a:pPr>
                      <a:r>
                        <a:rPr sz="1200" b="1" spc="-7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(C3)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2225" algn="ctr">
                        <a:lnSpc>
                          <a:spcPts val="1320"/>
                        </a:lnSpc>
                        <a:spcBef>
                          <a:spcPts val="340"/>
                        </a:spcBef>
                      </a:pPr>
                      <a:r>
                        <a:rPr sz="1200" b="1" spc="1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金額小計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  <a:p>
                      <a:pPr marL="20955" algn="ctr">
                        <a:lnSpc>
                          <a:spcPts val="1320"/>
                        </a:lnSpc>
                      </a:pPr>
                      <a:r>
                        <a:rPr sz="1200" b="1" spc="-8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(C=C1</a:t>
                      </a:r>
                      <a:r>
                        <a:rPr sz="1200" b="1" spc="-8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＋</a:t>
                      </a:r>
                      <a:r>
                        <a:rPr sz="1200" b="1" spc="-8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C2</a:t>
                      </a:r>
                      <a:r>
                        <a:rPr sz="1200" b="1" spc="-8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＋</a:t>
                      </a:r>
                      <a:r>
                        <a:rPr sz="1200" b="1" spc="-8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rebuchet MS"/>
                        </a:rPr>
                        <a:t>C3)</a:t>
                      </a:r>
                      <a:endParaRPr sz="12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rebuchet MS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22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2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短程車資</a:t>
                      </a:r>
                      <a:endParaRPr sz="120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TW" altLang="en-US" sz="12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大台北地區</a:t>
                      </a:r>
                      <a:endParaRPr sz="120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80</a:t>
                      </a:r>
                      <a:endParaRPr sz="120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2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4</a:t>
                      </a:r>
                      <a:endParaRPr sz="120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28575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2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400*4*80</a:t>
                      </a:r>
                      <a:endParaRPr lang="zh-TW" altLang="en-US" sz="120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2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-</a:t>
                      </a:r>
                      <a:endParaRPr lang="zh-TW" altLang="en-US" sz="120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9525" marR="9525" marT="9525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2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-</a:t>
                      </a:r>
                      <a:endParaRPr lang="zh-TW" altLang="en-US" sz="120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9525" marR="9525" marT="9525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2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128,000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>
                      <a:solidFill>
                        <a:srgbClr val="F79546"/>
                      </a:solidFill>
                      <a:prstDash val="solid"/>
                    </a:lnT>
                    <a:lnB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260">
                <a:tc>
                  <a:txBody>
                    <a:bodyPr/>
                    <a:lstStyle/>
                    <a:p>
                      <a:pPr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zh-TW" altLang="en-US" sz="12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帶領新創團隊參加</a:t>
                      </a:r>
                      <a:r>
                        <a:rPr lang="en-US" altLang="zh-TW" sz="12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Pitch</a:t>
                      </a:r>
                      <a:endParaRPr lang="zh-TW" altLang="en-US" sz="1200" kern="1200" dirty="0">
                        <a:solidFill>
                          <a:srgbClr val="0070C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9525" marR="9525" marT="9525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zh-TW" altLang="en-US" sz="12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高雄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2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2</a:t>
                      </a:r>
                      <a:r>
                        <a:rPr lang="zh-TW" altLang="en-US" sz="12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天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2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2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1,490*2*12</a:t>
                      </a:r>
                      <a:r>
                        <a:rPr lang="zh-TW" altLang="en-US" sz="12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趟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2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2,000 *12</a:t>
                      </a:r>
                      <a:r>
                        <a:rPr lang="zh-TW" altLang="en-US" sz="12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人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2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600 *2*12</a:t>
                      </a:r>
                      <a:r>
                        <a:rPr lang="zh-TW" altLang="en-US" sz="12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人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333" rtl="0" eaLnBrk="1" fontAlgn="ctr" latinLnBrk="0" hangingPunct="1">
                        <a:lnSpc>
                          <a:spcPct val="100000"/>
                        </a:lnSpc>
                      </a:pPr>
                      <a:r>
                        <a:rPr lang="en-US" altLang="zh-TW" sz="12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74,160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  <a:solidFill>
                      <a:srgbClr val="F79546">
                        <a:alpha val="19999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22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79546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79546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79546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2700" cap="flat" cmpd="sng" algn="ctr">
                      <a:solidFill>
                        <a:srgbClr val="F795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>
                      <a:solidFill>
                        <a:srgbClr val="F795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260">
                <a:tc gridSpan="4"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200" spc="10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Noto Sans CJK JP Regular"/>
                        </a:rPr>
                        <a:t>合計</a:t>
                      </a:r>
                      <a:endParaRPr sz="12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Noto Sans CJK JP Regular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905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905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905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905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kern="1200" dirty="0">
                          <a:solidFill>
                            <a:srgbClr val="0070C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Times New Roman"/>
                        </a:rPr>
                        <a:t>202,160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F79546"/>
                      </a:solidFill>
                      <a:prstDash val="solid"/>
                    </a:lnL>
                    <a:lnR w="12700">
                      <a:solidFill>
                        <a:srgbClr val="F79546"/>
                      </a:solidFill>
                      <a:prstDash val="solid"/>
                    </a:lnR>
                    <a:lnT w="19050">
                      <a:solidFill>
                        <a:srgbClr val="F79546"/>
                      </a:solidFill>
                      <a:prstDash val="solid"/>
                    </a:lnT>
                    <a:lnB w="12700">
                      <a:solidFill>
                        <a:srgbClr val="F795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投影片編號版面配置區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5F50B0A-96CD-2744-AC17-3961C3E9B068}" type="slidenum">
              <a:rPr kumimoji="1" lang="zh-TW" altLang="en-US" smtClean="0"/>
              <a:pPr/>
              <a:t>9</a:t>
            </a:fld>
            <a:endParaRPr kumimoji="1" lang="zh-TW" altLang="en-US"/>
          </a:p>
        </p:txBody>
      </p:sp>
      <p:sp>
        <p:nvSpPr>
          <p:cNvPr id="14" name="標題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5" name="object 3"/>
          <p:cNvSpPr/>
          <p:nvPr/>
        </p:nvSpPr>
        <p:spPr>
          <a:xfrm>
            <a:off x="484832" y="771550"/>
            <a:ext cx="7975600" cy="443230"/>
          </a:xfrm>
          <a:custGeom>
            <a:avLst/>
            <a:gdLst/>
            <a:ahLst/>
            <a:cxnLst/>
            <a:rect l="l" t="t" r="r" b="b"/>
            <a:pathLst>
              <a:path w="7975600" h="443230">
                <a:moveTo>
                  <a:pt x="7901762" y="0"/>
                </a:moveTo>
                <a:lnTo>
                  <a:pt x="73787" y="0"/>
                </a:lnTo>
                <a:lnTo>
                  <a:pt x="45064" y="5796"/>
                </a:lnTo>
                <a:lnTo>
                  <a:pt x="21610" y="21605"/>
                </a:lnTo>
                <a:lnTo>
                  <a:pt x="5798" y="45059"/>
                </a:lnTo>
                <a:lnTo>
                  <a:pt x="0" y="73787"/>
                </a:lnTo>
                <a:lnTo>
                  <a:pt x="0" y="368934"/>
                </a:lnTo>
                <a:lnTo>
                  <a:pt x="5798" y="397662"/>
                </a:lnTo>
                <a:lnTo>
                  <a:pt x="21610" y="421116"/>
                </a:lnTo>
                <a:lnTo>
                  <a:pt x="45064" y="436925"/>
                </a:lnTo>
                <a:lnTo>
                  <a:pt x="73787" y="442721"/>
                </a:lnTo>
                <a:lnTo>
                  <a:pt x="7901762" y="442721"/>
                </a:lnTo>
                <a:lnTo>
                  <a:pt x="7930489" y="436925"/>
                </a:lnTo>
                <a:lnTo>
                  <a:pt x="7953943" y="421116"/>
                </a:lnTo>
                <a:lnTo>
                  <a:pt x="7969752" y="397662"/>
                </a:lnTo>
                <a:lnTo>
                  <a:pt x="7975549" y="368934"/>
                </a:lnTo>
                <a:lnTo>
                  <a:pt x="7975549" y="73787"/>
                </a:lnTo>
                <a:lnTo>
                  <a:pt x="7969752" y="45059"/>
                </a:lnTo>
                <a:lnTo>
                  <a:pt x="7953943" y="21605"/>
                </a:lnTo>
                <a:lnTo>
                  <a:pt x="7930489" y="5796"/>
                </a:lnTo>
                <a:lnTo>
                  <a:pt x="7901762" y="0"/>
                </a:lnTo>
                <a:close/>
              </a:path>
            </a:pathLst>
          </a:custGeom>
          <a:solidFill>
            <a:srgbClr val="12C3C6"/>
          </a:solidFill>
          <a:ln>
            <a:solidFill>
              <a:srgbClr val="007DBE"/>
            </a:solidFill>
          </a:ln>
        </p:spPr>
        <p:txBody>
          <a:bodyPr wrap="square" lIns="36000" tIns="0" rIns="0" bIns="0" rtlCol="0" anchor="ctr"/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5.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 年度資源投入情形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(</a:t>
            </a:r>
            <a:r>
              <a:rPr lang="zh-TW" altLang="en-US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人力、時間、經費等</a:t>
            </a:r>
            <a:r>
              <a:rPr lang="en-US" altLang="zh-TW" b="1" spc="10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 CJK JP Regular"/>
              </a:rPr>
              <a:t>)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  <a:cs typeface="Noto Sans CJK JP Regular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6962780" y="2006719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金額單位：新臺幣元</a:t>
            </a:r>
          </a:p>
        </p:txBody>
      </p:sp>
    </p:spTree>
    <p:extLst>
      <p:ext uri="{BB962C8B-B14F-4D97-AF65-F5344CB8AC3E}">
        <p14:creationId xmlns:p14="http://schemas.microsoft.com/office/powerpoint/2010/main" val="202070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TARTUP TERRACE">
  <a:themeElements>
    <a:clrScheme name="自訂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19360</TotalTime>
  <Words>1778</Words>
  <Application>Microsoft Office PowerPoint</Application>
  <PresentationFormat>如螢幕大小 (16:9)</PresentationFormat>
  <Paragraphs>498</Paragraphs>
  <Slides>18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18</vt:i4>
      </vt:variant>
    </vt:vector>
  </HeadingPairs>
  <TitlesOfParts>
    <vt:vector size="37" baseType="lpstr">
      <vt:lpstr>Adobe 黑体 Std R</vt:lpstr>
      <vt:lpstr>Arial Unicode MS</vt:lpstr>
      <vt:lpstr>Noto Sans CJK JP Regular</vt:lpstr>
      <vt:lpstr>Noto Sans CJK TC</vt:lpstr>
      <vt:lpstr>Noto Sans CJK TC Bold</vt:lpstr>
      <vt:lpstr>Noto Sans CJK TC Medium</vt:lpstr>
      <vt:lpstr>Roboto</vt:lpstr>
      <vt:lpstr>Roboto Lt</vt:lpstr>
      <vt:lpstr>宋体</vt:lpstr>
      <vt:lpstr>微軟正黑體</vt:lpstr>
      <vt:lpstr>微軟正黑體</vt:lpstr>
      <vt:lpstr>新細明體</vt:lpstr>
      <vt:lpstr>標楷體</vt:lpstr>
      <vt:lpstr>Arial</vt:lpstr>
      <vt:lpstr>Calibri</vt:lpstr>
      <vt:lpstr>Times New Roman</vt:lpstr>
      <vt:lpstr>Trebuchet MS</vt:lpstr>
      <vt:lpstr>Wingdings</vt:lpstr>
      <vt:lpstr>STARTUP TERRACE</vt:lpstr>
      <vt:lpstr>經濟部中小企業處國際創業聚落鏈結計畫 國際加速器 ○○○○○○○○○○○(計畫名稱)-提案簡報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HDF</dc:creator>
  <cp:lastModifiedBy>張祐馨</cp:lastModifiedBy>
  <cp:revision>730</cp:revision>
  <cp:lastPrinted>2019-12-04T02:27:47Z</cp:lastPrinted>
  <dcterms:created xsi:type="dcterms:W3CDTF">2013-11-07T06:48:02Z</dcterms:created>
  <dcterms:modified xsi:type="dcterms:W3CDTF">2022-02-08T16:08:02Z</dcterms:modified>
</cp:coreProperties>
</file>