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4">
  <p:sldMasterIdLst>
    <p:sldMasterId id="2147483648" r:id="rId1"/>
  </p:sldMasterIdLst>
  <p:notesMasterIdLst>
    <p:notesMasterId r:id="rId16"/>
  </p:notesMasterIdLst>
  <p:handoutMasterIdLst>
    <p:handoutMasterId r:id="rId17"/>
  </p:handoutMasterIdLst>
  <p:sldIdLst>
    <p:sldId id="281" r:id="rId2"/>
    <p:sldId id="403" r:id="rId3"/>
    <p:sldId id="385" r:id="rId4"/>
    <p:sldId id="411" r:id="rId5"/>
    <p:sldId id="409" r:id="rId6"/>
    <p:sldId id="413" r:id="rId7"/>
    <p:sldId id="391" r:id="rId8"/>
    <p:sldId id="415" r:id="rId9"/>
    <p:sldId id="412" r:id="rId10"/>
    <p:sldId id="380" r:id="rId11"/>
    <p:sldId id="407" r:id="rId12"/>
    <p:sldId id="408" r:id="rId13"/>
    <p:sldId id="393" r:id="rId14"/>
    <p:sldId id="378" r:id="rId15"/>
  </p:sldIdLst>
  <p:sldSz cx="12192000" cy="6858000"/>
  <p:notesSz cx="6807200" cy="9939338"/>
  <p:defaultTextStyle>
    <a:defPPr>
      <a:defRPr lang="zh-CN"/>
    </a:defPPr>
    <a:lvl1pPr marL="0" algn="l" defTabSz="121917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585" algn="l" defTabSz="121917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170" algn="l" defTabSz="121917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754" algn="l" defTabSz="121917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339" algn="l" defTabSz="121917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7924" algn="l" defTabSz="121917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509" algn="l" defTabSz="121917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093" algn="l" defTabSz="121917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6678" algn="l" defTabSz="121917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79" userDrawn="1">
          <p15:clr>
            <a:srgbClr val="A4A3A4"/>
          </p15:clr>
        </p15:guide>
        <p15:guide id="2" orient="horz" pos="1404" userDrawn="1">
          <p15:clr>
            <a:srgbClr val="A4A3A4"/>
          </p15:clr>
        </p15:guide>
        <p15:guide id="3" pos="5125" userDrawn="1">
          <p15:clr>
            <a:srgbClr val="A4A3A4"/>
          </p15:clr>
        </p15:guide>
        <p15:guide id="4" pos="2555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31" userDrawn="1">
          <p15:clr>
            <a:srgbClr val="A4A3A4"/>
          </p15:clr>
        </p15:guide>
        <p15:guide id="2" pos="2144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66"/>
    <a:srgbClr val="F4A030"/>
    <a:srgbClr val="FDA907"/>
    <a:srgbClr val="95BC49"/>
    <a:srgbClr val="FFFFFF"/>
    <a:srgbClr val="E2582A"/>
    <a:srgbClr val="FDBD40"/>
    <a:srgbClr val="FAC090"/>
    <a:srgbClr val="F6D148"/>
    <a:srgbClr val="F5CB3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等深淺樣式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69C7853C-536D-4A76-A0AE-DD22124D55A5}" styleName="佈景主題樣式 1 - 輔色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08FB837D-C827-4EFA-A057-4D05807E0F7C}" styleName="佈景主題樣式 1 - 輔色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073A0DAA-6AF3-43AB-8588-CEC1D06C72B9}" styleName="中等深淺樣式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CF1AB2-1976-4502-BF36-3FF5EA218861}" styleName="中等深淺樣式 4 - 輔色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22838BEF-8BB2-4498-84A7-C5851F593DF1}" styleName="中等深淺樣式 4 - 輔色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D7AC3CCA-C797-4891-BE02-D94E43425B78}" styleName="中等深淺樣式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5940675A-B579-460E-94D1-54222C63F5DA}" styleName="無樣式、表格格線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616DA210-FB5B-4158-B5E0-FEB733F419BA}" styleName="淺色樣式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9D7B26C5-4107-4FEC-AEDC-1716B250A1EF}" styleName="淺色樣式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069" autoAdjust="0"/>
    <p:restoredTop sz="94424" autoAdjust="0"/>
  </p:normalViewPr>
  <p:slideViewPr>
    <p:cSldViewPr>
      <p:cViewPr varScale="1">
        <p:scale>
          <a:sx n="110" d="100"/>
          <a:sy n="110" d="100"/>
        </p:scale>
        <p:origin x="720" y="132"/>
      </p:cViewPr>
      <p:guideLst>
        <p:guide orient="horz" pos="2879"/>
        <p:guide orient="horz" pos="1404"/>
        <p:guide pos="5125"/>
        <p:guide pos="2555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1718"/>
    </p:cViewPr>
  </p:sorterViewPr>
  <p:notesViewPr>
    <p:cSldViewPr>
      <p:cViewPr varScale="1">
        <p:scale>
          <a:sx n="52" d="100"/>
          <a:sy n="52" d="100"/>
        </p:scale>
        <p:origin x="-2844" y="-84"/>
      </p:cViewPr>
      <p:guideLst>
        <p:guide orient="horz" pos="3131"/>
        <p:guide pos="214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4" y="5"/>
            <a:ext cx="2949786" cy="496967"/>
          </a:xfrm>
          <a:prstGeom prst="rect">
            <a:avLst/>
          </a:prstGeom>
        </p:spPr>
        <p:txBody>
          <a:bodyPr vert="horz" lIns="95680" tIns="47840" rIns="95680" bIns="47840" rtlCol="0"/>
          <a:lstStyle>
            <a:lvl1pPr algn="l">
              <a:defRPr sz="13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55842" y="5"/>
            <a:ext cx="2949786" cy="496967"/>
          </a:xfrm>
          <a:prstGeom prst="rect">
            <a:avLst/>
          </a:prstGeom>
        </p:spPr>
        <p:txBody>
          <a:bodyPr vert="horz" lIns="95680" tIns="47840" rIns="95680" bIns="47840" rtlCol="0"/>
          <a:lstStyle>
            <a:lvl1pPr algn="r">
              <a:defRPr sz="1300"/>
            </a:lvl1pPr>
          </a:lstStyle>
          <a:p>
            <a:fld id="{66B56024-E033-460B-B461-F9C8C93C904B}" type="datetimeFigureOut">
              <a:rPr lang="zh-CN" altLang="en-US" smtClean="0"/>
              <a:pPr/>
              <a:t>2020/12/14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4" y="9440651"/>
            <a:ext cx="2949786" cy="496967"/>
          </a:xfrm>
          <a:prstGeom prst="rect">
            <a:avLst/>
          </a:prstGeom>
        </p:spPr>
        <p:txBody>
          <a:bodyPr vert="horz" lIns="95680" tIns="47840" rIns="95680" bIns="47840" rtlCol="0" anchor="b"/>
          <a:lstStyle>
            <a:lvl1pPr algn="l">
              <a:defRPr sz="13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55842" y="9440651"/>
            <a:ext cx="2949786" cy="496967"/>
          </a:xfrm>
          <a:prstGeom prst="rect">
            <a:avLst/>
          </a:prstGeom>
        </p:spPr>
        <p:txBody>
          <a:bodyPr vert="horz" lIns="95680" tIns="47840" rIns="95680" bIns="47840" rtlCol="0" anchor="b"/>
          <a:lstStyle>
            <a:lvl1pPr algn="r">
              <a:defRPr sz="1300"/>
            </a:lvl1pPr>
          </a:lstStyle>
          <a:p>
            <a:fld id="{895472FC-EDD4-43B4-B218-6888597E2A21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0223641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4" y="5"/>
            <a:ext cx="2949786" cy="496967"/>
          </a:xfrm>
          <a:prstGeom prst="rect">
            <a:avLst/>
          </a:prstGeom>
        </p:spPr>
        <p:txBody>
          <a:bodyPr vert="horz" lIns="95680" tIns="47840" rIns="95680" bIns="47840" rtlCol="0"/>
          <a:lstStyle>
            <a:lvl1pPr algn="l">
              <a:defRPr sz="13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55842" y="5"/>
            <a:ext cx="2949786" cy="496967"/>
          </a:xfrm>
          <a:prstGeom prst="rect">
            <a:avLst/>
          </a:prstGeom>
        </p:spPr>
        <p:txBody>
          <a:bodyPr vert="horz" lIns="95680" tIns="47840" rIns="95680" bIns="47840" rtlCol="0"/>
          <a:lstStyle>
            <a:lvl1pPr algn="r">
              <a:defRPr sz="1300"/>
            </a:lvl1pPr>
          </a:lstStyle>
          <a:p>
            <a:fld id="{BD403541-C361-4440-AA44-DBB6527DDBFB}" type="datetimeFigureOut">
              <a:rPr lang="zh-CN" altLang="en-US" smtClean="0"/>
              <a:pPr/>
              <a:t>2020/12/14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92075" y="746125"/>
            <a:ext cx="6623050" cy="37258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5680" tIns="47840" rIns="95680" bIns="4784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0720" y="4721186"/>
            <a:ext cx="5445760" cy="4472702"/>
          </a:xfrm>
          <a:prstGeom prst="rect">
            <a:avLst/>
          </a:prstGeom>
        </p:spPr>
        <p:txBody>
          <a:bodyPr vert="horz" lIns="95680" tIns="47840" rIns="95680" bIns="4784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4" y="9440651"/>
            <a:ext cx="2949786" cy="496967"/>
          </a:xfrm>
          <a:prstGeom prst="rect">
            <a:avLst/>
          </a:prstGeom>
        </p:spPr>
        <p:txBody>
          <a:bodyPr vert="horz" lIns="95680" tIns="47840" rIns="95680" bIns="47840" rtlCol="0" anchor="b"/>
          <a:lstStyle>
            <a:lvl1pPr algn="l">
              <a:defRPr sz="13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55842" y="9440651"/>
            <a:ext cx="2949786" cy="496967"/>
          </a:xfrm>
          <a:prstGeom prst="rect">
            <a:avLst/>
          </a:prstGeom>
        </p:spPr>
        <p:txBody>
          <a:bodyPr vert="horz" lIns="95680" tIns="47840" rIns="95680" bIns="47840" rtlCol="0" anchor="b"/>
          <a:lstStyle>
            <a:lvl1pPr algn="r">
              <a:defRPr sz="1300"/>
            </a:lvl1pPr>
          </a:lstStyle>
          <a:p>
            <a:fld id="{C89461BB-BB29-447B-86E6-652C097B04C1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056223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1917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609585" algn="l" defTabSz="121917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1219170" algn="l" defTabSz="121917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828754" algn="l" defTabSz="121917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2438339" algn="l" defTabSz="121917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3047924" algn="l" defTabSz="121917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3657509" algn="l" defTabSz="121917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4267093" algn="l" defTabSz="121917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4876678" algn="l" defTabSz="1219170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9461BB-BB29-447B-86E6-652C097B04C1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0679429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9461BB-BB29-447B-86E6-652C097B04C1}" type="slidenum">
              <a:rPr lang="zh-CN" altLang="en-US" smtClean="0"/>
              <a:pPr/>
              <a:t>10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5309569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89461BB-BB29-447B-86E6-652C097B04C1}" type="slidenum">
              <a:rPr lang="zh-CN" altLang="en-US" smtClean="0"/>
              <a:pPr/>
              <a:t>14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635919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弧形 5"/>
          <p:cNvSpPr/>
          <p:nvPr userDrawn="1"/>
        </p:nvSpPr>
        <p:spPr>
          <a:xfrm>
            <a:off x="2766037" y="-3350933"/>
            <a:ext cx="6659920" cy="6659920"/>
          </a:xfrm>
          <a:prstGeom prst="arc">
            <a:avLst>
              <a:gd name="adj1" fmla="val 3404"/>
              <a:gd name="adj2" fmla="val 10819516"/>
            </a:avLst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7" name="椭圆 6"/>
          <p:cNvSpPr/>
          <p:nvPr userDrawn="1"/>
        </p:nvSpPr>
        <p:spPr>
          <a:xfrm>
            <a:off x="5990987" y="3218976"/>
            <a:ext cx="210024" cy="210024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4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880584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/>
          <p:cNvSpPr/>
          <p:nvPr userDrawn="1"/>
        </p:nvSpPr>
        <p:spPr>
          <a:xfrm>
            <a:off x="0" y="3609020"/>
            <a:ext cx="12192000" cy="18002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pic>
        <p:nvPicPr>
          <p:cNvPr id="3" name="Picture 2" descr="C:\Documents and Settings\yangweizhou\桌面\2.jpg"/>
          <p:cNvPicPr>
            <a:picLocks noChangeAspect="1" noChangeArrowheads="1"/>
          </p:cNvPicPr>
          <p:nvPr userDrawn="1"/>
        </p:nvPicPr>
        <p:blipFill rotWithShape="1">
          <a:blip r:embed="rId2"/>
          <a:srcRect b="20467"/>
          <a:stretch/>
        </p:blipFill>
        <p:spPr bwMode="auto">
          <a:xfrm>
            <a:off x="0" y="0"/>
            <a:ext cx="12192000" cy="6858000"/>
          </a:xfrm>
          <a:prstGeom prst="rect">
            <a:avLst/>
          </a:prstGeom>
          <a:noFill/>
        </p:spPr>
      </p:pic>
      <p:sp>
        <p:nvSpPr>
          <p:cNvPr id="4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5" name="投影片編號版面配置區 1"/>
          <p:cNvSpPr txBox="1">
            <a:spLocks/>
          </p:cNvSpPr>
          <p:nvPr userDrawn="1"/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zh-CN"/>
            </a:defPPr>
            <a:lvl1pPr marL="0" algn="r" defTabSz="121917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609585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219170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828754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438339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047924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657509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267093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876678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103D043B-A93B-4608-A8BF-11C49D434962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2" y="273049"/>
            <a:ext cx="4011084" cy="1162051"/>
          </a:xfrm>
          <a:prstGeom prst="rect">
            <a:avLst/>
          </a:prstGeom>
        </p:spPr>
        <p:txBody>
          <a:bodyPr anchor="b"/>
          <a:lstStyle>
            <a:lvl1pPr algn="l">
              <a:defRPr sz="2667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3" y="273052"/>
            <a:ext cx="6815667" cy="5853113"/>
          </a:xfrm>
          <a:prstGeom prst="rect">
            <a:avLst/>
          </a:prstGeo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867"/>
            </a:lvl1pPr>
            <a:lvl2pPr marL="609585" indent="0">
              <a:buNone/>
              <a:defRPr sz="1600"/>
            </a:lvl2pPr>
            <a:lvl3pPr marL="1219170" indent="0">
              <a:buNone/>
              <a:defRPr sz="1333"/>
            </a:lvl3pPr>
            <a:lvl4pPr marL="1828754" indent="0">
              <a:buNone/>
              <a:defRPr sz="1200"/>
            </a:lvl4pPr>
            <a:lvl5pPr marL="2438339" indent="0">
              <a:buNone/>
              <a:defRPr sz="1200"/>
            </a:lvl5pPr>
            <a:lvl6pPr marL="3047924" indent="0">
              <a:buNone/>
              <a:defRPr sz="1200"/>
            </a:lvl6pPr>
            <a:lvl7pPr marL="3657509" indent="0">
              <a:buNone/>
              <a:defRPr sz="1200"/>
            </a:lvl7pPr>
            <a:lvl8pPr marL="4267093" indent="0">
              <a:buNone/>
              <a:defRPr sz="1200"/>
            </a:lvl8pPr>
            <a:lvl9pPr marL="4876678" indent="0">
              <a:buNone/>
              <a:defRPr sz="12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9"/>
          </a:xfrm>
          <a:prstGeom prst="rect">
            <a:avLst/>
          </a:prstGeom>
        </p:spPr>
        <p:txBody>
          <a:bodyPr anchor="b"/>
          <a:lstStyle>
            <a:lvl1pPr algn="l">
              <a:defRPr sz="2667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867"/>
            </a:lvl1pPr>
            <a:lvl2pPr marL="609585" indent="0">
              <a:buNone/>
              <a:defRPr sz="1600"/>
            </a:lvl2pPr>
            <a:lvl3pPr marL="1219170" indent="0">
              <a:buNone/>
              <a:defRPr sz="1333"/>
            </a:lvl3pPr>
            <a:lvl4pPr marL="1828754" indent="0">
              <a:buNone/>
              <a:defRPr sz="1200"/>
            </a:lvl4pPr>
            <a:lvl5pPr marL="2438339" indent="0">
              <a:buNone/>
              <a:defRPr sz="1200"/>
            </a:lvl5pPr>
            <a:lvl6pPr marL="3047924" indent="0">
              <a:buNone/>
              <a:defRPr sz="1200"/>
            </a:lvl6pPr>
            <a:lvl7pPr marL="3657509" indent="0">
              <a:buNone/>
              <a:defRPr sz="1200"/>
            </a:lvl7pPr>
            <a:lvl8pPr marL="4267093" indent="0">
              <a:buNone/>
              <a:defRPr sz="1200"/>
            </a:lvl8pPr>
            <a:lvl9pPr marL="4876678" indent="0">
              <a:buNone/>
              <a:defRPr sz="12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7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  <a:prstGeom prst="rect">
            <a:avLst/>
          </a:prstGeo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80433" y="130175"/>
            <a:ext cx="11906251" cy="86518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TW" altLang="en-US" sz="2400"/>
          </a:p>
        </p:txBody>
      </p:sp>
      <p:sp>
        <p:nvSpPr>
          <p:cNvPr id="3" name="矩形 2"/>
          <p:cNvSpPr/>
          <p:nvPr userDrawn="1"/>
        </p:nvSpPr>
        <p:spPr>
          <a:xfrm>
            <a:off x="137584" y="5589589"/>
            <a:ext cx="11904133" cy="110013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TW" altLang="en-US" sz="240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0"/>
          </p:nvPr>
        </p:nvSpPr>
        <p:spPr>
          <a:xfrm>
            <a:off x="11140017" y="6283325"/>
            <a:ext cx="812800" cy="52070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362A2637-74CE-4627-9AB4-8E4AAD6DDEFE}" type="slidenum">
              <a:rPr lang="zh-TW" altLang="en-US"/>
              <a:pPr>
                <a:defRPr/>
              </a:pPr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2842653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  <p:extLst>
      <p:ext uri="{BB962C8B-B14F-4D97-AF65-F5344CB8AC3E}">
        <p14:creationId xmlns:p14="http://schemas.microsoft.com/office/powerpoint/2010/main" val="24298098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 userDrawn="1"/>
        </p:nvGrpSpPr>
        <p:grpSpPr>
          <a:xfrm>
            <a:off x="375366" y="0"/>
            <a:ext cx="140967" cy="962147"/>
            <a:chOff x="281524" y="0"/>
            <a:chExt cx="105725" cy="721610"/>
          </a:xfrm>
          <a:solidFill>
            <a:srgbClr val="1A7BAE"/>
          </a:solidFill>
        </p:grpSpPr>
        <p:sp>
          <p:nvSpPr>
            <p:cNvPr id="5" name="矩形 4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6" name="矩形 5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grpSp>
        <p:nvGrpSpPr>
          <p:cNvPr id="7" name="组合 6"/>
          <p:cNvGrpSpPr/>
          <p:nvPr userDrawn="1"/>
        </p:nvGrpSpPr>
        <p:grpSpPr>
          <a:xfrm rot="10800000">
            <a:off x="11735675" y="6617464"/>
            <a:ext cx="140967" cy="240536"/>
            <a:chOff x="281524" y="0"/>
            <a:chExt cx="105725" cy="721610"/>
          </a:xfrm>
          <a:solidFill>
            <a:srgbClr val="1A7BAE"/>
          </a:solidFill>
        </p:grpSpPr>
        <p:sp>
          <p:nvSpPr>
            <p:cNvPr id="10" name="矩形 9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11" name="矩形 10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sp>
        <p:nvSpPr>
          <p:cNvPr id="8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270673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 userDrawn="1"/>
        </p:nvGrpSpPr>
        <p:grpSpPr>
          <a:xfrm>
            <a:off x="375366" y="0"/>
            <a:ext cx="140967" cy="962147"/>
            <a:chOff x="281524" y="0"/>
            <a:chExt cx="105725" cy="721610"/>
          </a:xfrm>
          <a:solidFill>
            <a:srgbClr val="95BC49"/>
          </a:solidFill>
        </p:grpSpPr>
        <p:sp>
          <p:nvSpPr>
            <p:cNvPr id="5" name="矩形 4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6" name="矩形 5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grpSp>
        <p:nvGrpSpPr>
          <p:cNvPr id="7" name="组合 6"/>
          <p:cNvGrpSpPr/>
          <p:nvPr userDrawn="1"/>
        </p:nvGrpSpPr>
        <p:grpSpPr>
          <a:xfrm rot="10800000">
            <a:off x="11735675" y="6617464"/>
            <a:ext cx="140967" cy="240536"/>
            <a:chOff x="281524" y="0"/>
            <a:chExt cx="105725" cy="721610"/>
          </a:xfrm>
          <a:solidFill>
            <a:srgbClr val="95BC49"/>
          </a:solidFill>
        </p:grpSpPr>
        <p:sp>
          <p:nvSpPr>
            <p:cNvPr id="10" name="矩形 9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11" name="矩形 10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sp>
        <p:nvSpPr>
          <p:cNvPr id="8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566189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 userDrawn="1"/>
        </p:nvGrpSpPr>
        <p:grpSpPr>
          <a:xfrm>
            <a:off x="375366" y="0"/>
            <a:ext cx="140967" cy="962147"/>
            <a:chOff x="281524" y="0"/>
            <a:chExt cx="105725" cy="721610"/>
          </a:xfrm>
          <a:solidFill>
            <a:srgbClr val="FDA907"/>
          </a:solidFill>
        </p:grpSpPr>
        <p:sp>
          <p:nvSpPr>
            <p:cNvPr id="5" name="矩形 4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6" name="矩形 5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grpSp>
        <p:nvGrpSpPr>
          <p:cNvPr id="7" name="组合 6"/>
          <p:cNvGrpSpPr/>
          <p:nvPr userDrawn="1"/>
        </p:nvGrpSpPr>
        <p:grpSpPr>
          <a:xfrm rot="10800000">
            <a:off x="11735675" y="6617464"/>
            <a:ext cx="140967" cy="240536"/>
            <a:chOff x="281524" y="0"/>
            <a:chExt cx="105725" cy="721610"/>
          </a:xfrm>
          <a:solidFill>
            <a:srgbClr val="FDA907"/>
          </a:solidFill>
        </p:grpSpPr>
        <p:sp>
          <p:nvSpPr>
            <p:cNvPr id="10" name="矩形 9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11" name="矩形 10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sp>
        <p:nvSpPr>
          <p:cNvPr id="8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964668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 userDrawn="1"/>
        </p:nvGrpSpPr>
        <p:grpSpPr>
          <a:xfrm>
            <a:off x="375366" y="0"/>
            <a:ext cx="140967" cy="962147"/>
            <a:chOff x="281524" y="0"/>
            <a:chExt cx="105725" cy="721610"/>
          </a:xfrm>
          <a:solidFill>
            <a:srgbClr val="BF3420"/>
          </a:solidFill>
        </p:grpSpPr>
        <p:sp>
          <p:nvSpPr>
            <p:cNvPr id="5" name="矩形 4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6" name="矩形 5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grpSp>
        <p:nvGrpSpPr>
          <p:cNvPr id="7" name="组合 6"/>
          <p:cNvGrpSpPr/>
          <p:nvPr userDrawn="1"/>
        </p:nvGrpSpPr>
        <p:grpSpPr>
          <a:xfrm rot="10800000">
            <a:off x="11735675" y="6617464"/>
            <a:ext cx="140967" cy="240536"/>
            <a:chOff x="281524" y="0"/>
            <a:chExt cx="105725" cy="721610"/>
          </a:xfrm>
          <a:solidFill>
            <a:srgbClr val="BF3420"/>
          </a:solidFill>
        </p:grpSpPr>
        <p:sp>
          <p:nvSpPr>
            <p:cNvPr id="10" name="矩形 9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11" name="矩形 10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sp>
        <p:nvSpPr>
          <p:cNvPr id="8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05727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訂版面配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组合 1"/>
          <p:cNvGrpSpPr/>
          <p:nvPr userDrawn="1"/>
        </p:nvGrpSpPr>
        <p:grpSpPr>
          <a:xfrm>
            <a:off x="375366" y="0"/>
            <a:ext cx="140967" cy="962147"/>
            <a:chOff x="281524" y="0"/>
            <a:chExt cx="105725" cy="721610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4" name="矩形 3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5" name="矩形 4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grpSp>
        <p:nvGrpSpPr>
          <p:cNvPr id="6" name="组合 6"/>
          <p:cNvGrpSpPr/>
          <p:nvPr userDrawn="1"/>
        </p:nvGrpSpPr>
        <p:grpSpPr>
          <a:xfrm rot="10800000">
            <a:off x="11735675" y="6617464"/>
            <a:ext cx="140967" cy="240536"/>
            <a:chOff x="281524" y="0"/>
            <a:chExt cx="105725" cy="721610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7" name="矩形 6"/>
            <p:cNvSpPr/>
            <p:nvPr/>
          </p:nvSpPr>
          <p:spPr>
            <a:xfrm>
              <a:off x="281524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  <p:sp>
          <p:nvSpPr>
            <p:cNvPr id="8" name="矩形 7"/>
            <p:cNvSpPr/>
            <p:nvPr/>
          </p:nvSpPr>
          <p:spPr>
            <a:xfrm>
              <a:off x="341530" y="0"/>
              <a:ext cx="45719" cy="72161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3200"/>
            </a:p>
          </p:txBody>
        </p:sp>
      </p:grpSp>
      <p:sp>
        <p:nvSpPr>
          <p:cNvPr id="9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85852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/>
        </p:nvSpPr>
        <p:spPr>
          <a:xfrm rot="10800000">
            <a:off x="11975702" y="6617464"/>
            <a:ext cx="60959" cy="240536"/>
          </a:xfrm>
          <a:prstGeom prst="rect">
            <a:avLst/>
          </a:prstGeom>
          <a:solidFill>
            <a:srgbClr val="1A7BA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9" name="矩形 8"/>
          <p:cNvSpPr/>
          <p:nvPr/>
        </p:nvSpPr>
        <p:spPr>
          <a:xfrm rot="10800000">
            <a:off x="11895693" y="6617464"/>
            <a:ext cx="60959" cy="240536"/>
          </a:xfrm>
          <a:prstGeom prst="rect">
            <a:avLst/>
          </a:prstGeom>
          <a:solidFill>
            <a:srgbClr val="95BC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10" name="矩形 9"/>
          <p:cNvSpPr/>
          <p:nvPr/>
        </p:nvSpPr>
        <p:spPr>
          <a:xfrm rot="10800000">
            <a:off x="11815684" y="6617464"/>
            <a:ext cx="60959" cy="240536"/>
          </a:xfrm>
          <a:prstGeom prst="rect">
            <a:avLst/>
          </a:prstGeom>
          <a:solidFill>
            <a:srgbClr val="FDA90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11" name="矩形 10"/>
          <p:cNvSpPr/>
          <p:nvPr/>
        </p:nvSpPr>
        <p:spPr>
          <a:xfrm rot="10800000">
            <a:off x="11735676" y="6617464"/>
            <a:ext cx="60959" cy="240536"/>
          </a:xfrm>
          <a:prstGeom prst="rect">
            <a:avLst/>
          </a:prstGeom>
          <a:solidFill>
            <a:srgbClr val="BF342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3" name="矩形 2"/>
          <p:cNvSpPr/>
          <p:nvPr userDrawn="1"/>
        </p:nvSpPr>
        <p:spPr>
          <a:xfrm>
            <a:off x="215348" y="0"/>
            <a:ext cx="60959" cy="962147"/>
          </a:xfrm>
          <a:prstGeom prst="rect">
            <a:avLst/>
          </a:prstGeom>
          <a:solidFill>
            <a:srgbClr val="1A7BA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4" name="矩形 3"/>
          <p:cNvSpPr/>
          <p:nvPr userDrawn="1"/>
        </p:nvSpPr>
        <p:spPr>
          <a:xfrm>
            <a:off x="295357" y="0"/>
            <a:ext cx="60959" cy="962147"/>
          </a:xfrm>
          <a:prstGeom prst="rect">
            <a:avLst/>
          </a:prstGeom>
          <a:solidFill>
            <a:srgbClr val="95BC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5" name="矩形 4"/>
          <p:cNvSpPr/>
          <p:nvPr userDrawn="1"/>
        </p:nvSpPr>
        <p:spPr>
          <a:xfrm>
            <a:off x="375366" y="0"/>
            <a:ext cx="60959" cy="962147"/>
          </a:xfrm>
          <a:prstGeom prst="rect">
            <a:avLst/>
          </a:prstGeom>
          <a:solidFill>
            <a:srgbClr val="FDA90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6" name="矩形 5"/>
          <p:cNvSpPr/>
          <p:nvPr userDrawn="1"/>
        </p:nvSpPr>
        <p:spPr>
          <a:xfrm>
            <a:off x="455374" y="0"/>
            <a:ext cx="60959" cy="962147"/>
          </a:xfrm>
          <a:prstGeom prst="rect">
            <a:avLst/>
          </a:prstGeom>
          <a:solidFill>
            <a:srgbClr val="BF342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12" name="矩形 11"/>
          <p:cNvSpPr/>
          <p:nvPr userDrawn="1"/>
        </p:nvSpPr>
        <p:spPr>
          <a:xfrm>
            <a:off x="535382" y="0"/>
            <a:ext cx="60959" cy="96214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15" name="矩形 14"/>
          <p:cNvSpPr/>
          <p:nvPr userDrawn="1"/>
        </p:nvSpPr>
        <p:spPr>
          <a:xfrm rot="10800000">
            <a:off x="11651665" y="6617672"/>
            <a:ext cx="60959" cy="240536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200"/>
          </a:p>
        </p:txBody>
      </p:sp>
      <p:sp>
        <p:nvSpPr>
          <p:cNvPr id="13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183713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133927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編號版面配置區 1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D043B-A93B-4608-A8BF-11C49D434962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3" r:id="rId2"/>
    <p:sldLayoutId id="2147483664" r:id="rId3"/>
    <p:sldLayoutId id="2147483666" r:id="rId4"/>
    <p:sldLayoutId id="2147483665" r:id="rId5"/>
    <p:sldLayoutId id="2147483668" r:id="rId6"/>
    <p:sldLayoutId id="2147483667" r:id="rId7"/>
    <p:sldLayoutId id="2147483653" r:id="rId8"/>
    <p:sldLayoutId id="2147483662" r:id="rId9"/>
    <p:sldLayoutId id="2147483654" r:id="rId10"/>
    <p:sldLayoutId id="2147483651" r:id="rId11"/>
    <p:sldLayoutId id="2147483655" r:id="rId12"/>
    <p:sldLayoutId id="2147483656" r:id="rId13"/>
    <p:sldLayoutId id="2147483657" r:id="rId14"/>
    <p:sldLayoutId id="2147483658" r:id="rId15"/>
    <p:sldLayoutId id="2147483659" r:id="rId16"/>
    <p:sldLayoutId id="2147483670" r:id="rId17"/>
    <p:sldLayoutId id="2147483671" r:id="rId18"/>
  </p:sldLayoutIdLst>
  <p:hf hdr="0" ftr="0" dt="0"/>
  <p:txStyles>
    <p:titleStyle>
      <a:lvl1pPr algn="ctr" defTabSz="1219170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1219170" rtl="0" eaLnBrk="1" latinLnBrk="0" hangingPunct="1">
        <a:spcBef>
          <a:spcPct val="20000"/>
        </a:spcBef>
        <a:buFont typeface="Arial" pitchFamily="34" charset="0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1219170" rtl="0" eaLnBrk="1" latinLnBrk="0" hangingPunct="1">
        <a:spcBef>
          <a:spcPct val="20000"/>
        </a:spcBef>
        <a:buFont typeface="Arial" pitchFamily="34" charset="0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spcBef>
          <a:spcPct val="20000"/>
        </a:spcBef>
        <a:buFont typeface="Arial" pitchFamily="34" charset="0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spcBef>
          <a:spcPct val="20000"/>
        </a:spcBef>
        <a:buFont typeface="Arial" pitchFamily="34" charset="0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moea.gov.tw/mns/doa/content/ContentDesc.aspx?menu_id=4585" TargetMode="External"/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TextBox 24"/>
          <p:cNvSpPr txBox="1"/>
          <p:nvPr/>
        </p:nvSpPr>
        <p:spPr>
          <a:xfrm>
            <a:off x="1612689" y="476672"/>
            <a:ext cx="9217024" cy="2308324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altLang="zh-TW" sz="48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110</a:t>
            </a:r>
            <a:r>
              <a:rPr lang="zh-TW" altLang="en-US" sz="48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年推動中小企業數位應用輔導數位群聚輔導提案簡報格式</a:t>
            </a:r>
            <a:endParaRPr lang="en-US" altLang="zh-TW" sz="4800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algn="ctr"/>
            <a:r>
              <a:rPr lang="en-US" altLang="zh-TW" sz="4800" b="1" dirty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XXXX</a:t>
            </a:r>
            <a:r>
              <a:rPr lang="zh-TW" altLang="en-US" sz="4800" b="1" dirty="0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群聚</a:t>
            </a:r>
          </a:p>
        </p:txBody>
      </p:sp>
      <p:sp>
        <p:nvSpPr>
          <p:cNvPr id="26" name="矩形 25"/>
          <p:cNvSpPr/>
          <p:nvPr/>
        </p:nvSpPr>
        <p:spPr>
          <a:xfrm>
            <a:off x="2423592" y="4149080"/>
            <a:ext cx="6919003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3200" b="1" noProof="1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主辦單位：經濟部中小企業處</a:t>
            </a:r>
            <a:endParaRPr lang="zh-TW" altLang="zh-TW" sz="3200" b="1" noProof="1">
              <a:solidFill>
                <a:srgbClr val="00206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r>
              <a:rPr lang="zh-TW" altLang="en-US" sz="3200" b="1" noProof="1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執行單位：中華民國資訊軟體協會</a:t>
            </a:r>
            <a:endParaRPr lang="en-US" altLang="zh-TW" sz="3200" b="1" noProof="1">
              <a:solidFill>
                <a:srgbClr val="00206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r>
              <a:rPr lang="zh-TW" altLang="en-US" sz="3200" b="1" noProof="1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提案單位：</a:t>
            </a:r>
            <a:r>
              <a:rPr lang="en-US" altLang="zh-TW" sz="3200" b="1" noProof="1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XXXX</a:t>
            </a:r>
            <a:r>
              <a:rPr lang="zh-TW" altLang="en-US" sz="3200" b="1" noProof="1"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公司</a:t>
            </a:r>
            <a:endParaRPr lang="en-US" altLang="zh-TW" sz="3200" b="1" noProof="1">
              <a:solidFill>
                <a:srgbClr val="FF0000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2" name="投影片編號版面配置區 1"/>
          <p:cNvSpPr>
            <a:spLocks noGrp="1"/>
          </p:cNvSpPr>
          <p:nvPr>
            <p:ph type="sldNum" sz="quarter" idx="4294967295"/>
          </p:nvPr>
        </p:nvSpPr>
        <p:spPr>
          <a:xfrm>
            <a:off x="9448800" y="6492875"/>
            <a:ext cx="2743200" cy="365125"/>
          </a:xfrm>
        </p:spPr>
        <p:txBody>
          <a:bodyPr/>
          <a:lstStyle/>
          <a:p>
            <a:fld id="{103D043B-A93B-4608-A8BF-11C49D434962}" type="slidenum">
              <a:rPr lang="zh-TW" altLang="en-US" smtClean="0"/>
              <a:t>1</a:t>
            </a:fld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91778687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矩形 71"/>
          <p:cNvSpPr/>
          <p:nvPr/>
        </p:nvSpPr>
        <p:spPr>
          <a:xfrm>
            <a:off x="1339930" y="70894"/>
            <a:ext cx="944013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商業營運模式規劃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簡述群聚營運模式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 </a:t>
            </a:r>
            <a:endParaRPr lang="zh-TW" altLang="en-US" sz="3600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73" name="投影片編號版面配置區 72"/>
          <p:cNvSpPr>
            <a:spLocks noGrp="1"/>
          </p:cNvSpPr>
          <p:nvPr>
            <p:ph type="sldNum" sz="quarter" idx="4294967295"/>
          </p:nvPr>
        </p:nvSpPr>
        <p:spPr>
          <a:xfrm>
            <a:off x="9448800" y="6492875"/>
            <a:ext cx="2743200" cy="365125"/>
          </a:xfrm>
        </p:spPr>
        <p:txBody>
          <a:bodyPr/>
          <a:lstStyle/>
          <a:p>
            <a:fld id="{103D043B-A93B-4608-A8BF-11C49D434962}" type="slidenum">
              <a:rPr lang="zh-TW" altLang="en-US" smtClean="0"/>
              <a:t>10</a:t>
            </a:fld>
            <a:endParaRPr lang="zh-TW" altLang="en-US"/>
          </a:p>
        </p:txBody>
      </p:sp>
      <p:graphicFrame>
        <p:nvGraphicFramePr>
          <p:cNvPr id="2" name="表格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3787751"/>
              </p:ext>
            </p:extLst>
          </p:nvPr>
        </p:nvGraphicFramePr>
        <p:xfrm>
          <a:off x="335360" y="1124745"/>
          <a:ext cx="11449272" cy="5147529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213297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0514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146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7001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92651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18448"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en-US" sz="1200" kern="100" dirty="0">
                          <a:effectLst/>
                        </a:rPr>
                        <a:t>Key Partners</a:t>
                      </a:r>
                      <a:endParaRPr lang="zh-TW" sz="1800" kern="100" dirty="0">
                        <a:effectLst/>
                      </a:endParaRPr>
                    </a:p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zh-TW" sz="1200" kern="100" dirty="0">
                          <a:effectLst/>
                        </a:rPr>
                        <a:t>關鍵合作夥伴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/>
                </a:tc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en-US" sz="1200" kern="100">
                          <a:effectLst/>
                        </a:rPr>
                        <a:t>Key Activities</a:t>
                      </a:r>
                      <a:endParaRPr lang="zh-TW" sz="1800" kern="100">
                        <a:effectLst/>
                      </a:endParaRPr>
                    </a:p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zh-TW" sz="1200" kern="100">
                          <a:effectLst/>
                        </a:rPr>
                        <a:t>關鍵活動</a:t>
                      </a:r>
                      <a:endParaRPr lang="zh-TW" sz="1800" kern="10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/>
                </a:tc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en-US" sz="1200" kern="100">
                          <a:effectLst/>
                        </a:rPr>
                        <a:t>Value Proposition</a:t>
                      </a:r>
                      <a:endParaRPr lang="zh-TW" sz="1800" kern="100">
                        <a:effectLst/>
                      </a:endParaRPr>
                    </a:p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zh-TW" sz="1200" kern="100">
                          <a:effectLst/>
                        </a:rPr>
                        <a:t>價值主張</a:t>
                      </a:r>
                      <a:endParaRPr lang="zh-TW" sz="1800" kern="10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/>
                </a:tc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en-US" sz="1200" kern="100">
                          <a:effectLst/>
                        </a:rPr>
                        <a:t>Customer Relationships</a:t>
                      </a:r>
                      <a:endParaRPr lang="zh-TW" sz="1800" kern="100">
                        <a:effectLst/>
                      </a:endParaRPr>
                    </a:p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zh-TW" sz="1200" kern="100">
                          <a:effectLst/>
                        </a:rPr>
                        <a:t>顧客關係</a:t>
                      </a:r>
                      <a:endParaRPr lang="zh-TW" sz="1800" kern="10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/>
                </a:tc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en-US" sz="1200" kern="100">
                          <a:effectLst/>
                        </a:rPr>
                        <a:t>Customer Segments</a:t>
                      </a:r>
                      <a:endParaRPr lang="zh-TW" sz="1800" kern="100">
                        <a:effectLst/>
                      </a:endParaRPr>
                    </a:p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zh-TW" sz="1200" kern="100">
                          <a:effectLst/>
                        </a:rPr>
                        <a:t>目標客層</a:t>
                      </a:r>
                      <a:endParaRPr lang="zh-TW" sz="1800" kern="10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88472">
                <a:tc rowSpan="3">
                  <a:txBody>
                    <a:bodyPr/>
                    <a:lstStyle/>
                    <a:p>
                      <a:pPr algn="just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 dirty="0">
                          <a:effectLst/>
                        </a:rPr>
                        <a:t> </a:t>
                      </a:r>
                      <a:endParaRPr lang="zh-TW" sz="1800" kern="100" dirty="0">
                        <a:effectLst/>
                      </a:endParaRPr>
                    </a:p>
                    <a:p>
                      <a:pPr algn="just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 dirty="0">
                          <a:effectLst/>
                        </a:rPr>
                        <a:t> 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 dirty="0">
                          <a:effectLst/>
                        </a:rPr>
                        <a:t> 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 anchor="ctr"/>
                </a:tc>
                <a:tc rowSpan="3">
                  <a:txBody>
                    <a:bodyPr/>
                    <a:lstStyle/>
                    <a:p>
                      <a:pPr algn="ctr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 dirty="0">
                          <a:effectLst/>
                        </a:rPr>
                        <a:t> 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Aft>
                          <a:spcPts val="0"/>
                        </a:spcAft>
                      </a:pPr>
                      <a:r>
                        <a:rPr lang="en-US" sz="1200" kern="100" dirty="0">
                          <a:effectLst/>
                        </a:rPr>
                        <a:t> 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 anchor="ctr"/>
                </a:tc>
                <a:tc rowSpan="3">
                  <a:txBody>
                    <a:bodyPr/>
                    <a:lstStyle/>
                    <a:p>
                      <a:pPr algn="just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>
                          <a:effectLst/>
                        </a:rPr>
                        <a:t> </a:t>
                      </a:r>
                      <a:endParaRPr lang="zh-TW" sz="1800" kern="10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8448"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en-US" sz="1200" kern="100" dirty="0">
                          <a:effectLst/>
                        </a:rPr>
                        <a:t>Key Resources</a:t>
                      </a:r>
                      <a:endParaRPr lang="zh-TW" sz="1800" kern="100" dirty="0">
                        <a:effectLst/>
                      </a:endParaRPr>
                    </a:p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zh-TW" sz="1200" kern="100" dirty="0">
                          <a:effectLst/>
                        </a:rPr>
                        <a:t>關鍵資源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/>
                </a:tc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en-US" sz="1200" kern="100">
                          <a:effectLst/>
                        </a:rPr>
                        <a:t>Channels</a:t>
                      </a:r>
                      <a:endParaRPr lang="zh-TW" sz="1800" kern="100">
                        <a:effectLst/>
                      </a:endParaRPr>
                    </a:p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zh-TW" sz="1200" kern="100">
                          <a:effectLst/>
                        </a:rPr>
                        <a:t>通路</a:t>
                      </a:r>
                      <a:endParaRPr lang="zh-TW" sz="1800" kern="10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/>
                </a:tc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702079"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 dirty="0">
                          <a:effectLst/>
                        </a:rPr>
                        <a:t> 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 anchor="ctr"/>
                </a:tc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100" dirty="0">
                          <a:effectLst/>
                        </a:rPr>
                        <a:t> 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 anchor="ctr"/>
                </a:tc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425458">
                <a:tc gridSpan="3"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en-US" sz="1200" kern="100" dirty="0">
                          <a:effectLst/>
                        </a:rPr>
                        <a:t>Cost Structure</a:t>
                      </a:r>
                      <a:endParaRPr lang="zh-TW" sz="1800" kern="100" dirty="0">
                        <a:effectLst/>
                      </a:endParaRPr>
                    </a:p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zh-TW" sz="1200" kern="100" dirty="0">
                          <a:effectLst/>
                        </a:rPr>
                        <a:t>成本結構</a:t>
                      </a:r>
                      <a:endParaRPr lang="zh-TW" sz="1800" kern="100" dirty="0">
                        <a:effectLst/>
                      </a:endParaRPr>
                    </a:p>
                    <a:p>
                      <a:pPr algn="just" hangingPunct="0">
                        <a:spcAft>
                          <a:spcPts val="0"/>
                        </a:spcAft>
                      </a:pPr>
                      <a:r>
                        <a:rPr lang="en-US" sz="1800" kern="100" dirty="0">
                          <a:effectLst/>
                        </a:rPr>
                        <a:t> 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/>
                </a:tc>
                <a:tc hMerge="1">
                  <a:txBody>
                    <a:bodyPr/>
                    <a:lstStyle/>
                    <a:p>
                      <a:pPr algn="just" hangingPunct="0">
                        <a:spcAft>
                          <a:spcPts val="0"/>
                        </a:spcAft>
                      </a:pP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 anchor="ctr"/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en-US" sz="1200" kern="100" dirty="0">
                          <a:effectLst/>
                        </a:rPr>
                        <a:t>Revenue Streams</a:t>
                      </a:r>
                      <a:endParaRPr lang="zh-TW" sz="1800" kern="100" dirty="0">
                        <a:effectLst/>
                      </a:endParaRPr>
                    </a:p>
                    <a:p>
                      <a:pPr hangingPunct="0">
                        <a:spcAft>
                          <a:spcPts val="0"/>
                        </a:spcAft>
                      </a:pPr>
                      <a:r>
                        <a:rPr lang="zh-TW" sz="1200" kern="100" dirty="0">
                          <a:effectLst/>
                        </a:rPr>
                        <a:t>收益流</a:t>
                      </a:r>
                      <a:endParaRPr lang="zh-TW" sz="1800" kern="100" dirty="0">
                        <a:effectLst/>
                      </a:endParaRPr>
                    </a:p>
                    <a:p>
                      <a:pPr algn="just" hangingPunct="0">
                        <a:spcAft>
                          <a:spcPts val="0"/>
                        </a:spcAft>
                      </a:pPr>
                      <a:r>
                        <a:rPr lang="en-US" sz="1800" kern="100" dirty="0">
                          <a:effectLst/>
                        </a:rPr>
                        <a:t> </a:t>
                      </a: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/>
                </a:tc>
                <a:tc hMerge="1">
                  <a:txBody>
                    <a:bodyPr/>
                    <a:lstStyle/>
                    <a:p>
                      <a:pPr algn="just" hangingPunct="0">
                        <a:spcAft>
                          <a:spcPts val="0"/>
                        </a:spcAft>
                      </a:pPr>
                      <a:endParaRPr lang="zh-TW" sz="18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1567" marR="61567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135257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0"/>
          <p:cNvSpPr>
            <a:spLocks noChangeArrowheads="1"/>
          </p:cNvSpPr>
          <p:nvPr/>
        </p:nvSpPr>
        <p:spPr bwMode="auto">
          <a:xfrm>
            <a:off x="371364" y="332656"/>
            <a:ext cx="11449272" cy="540706"/>
          </a:xfrm>
          <a:prstGeom prst="rect">
            <a:avLst/>
          </a:prstGeom>
          <a:noFill/>
          <a:ln w="0">
            <a:noFill/>
          </a:ln>
        </p:spPr>
        <p:txBody>
          <a:bodyPr lIns="84539" tIns="42270" rIns="84539" bIns="42270" anchor="ctr">
            <a:noAutofit/>
          </a:bodyPr>
          <a:lstStyle/>
          <a:p>
            <a:pPr marL="0" lvl="1" algn="ctr">
              <a:defRPr/>
            </a:pPr>
            <a:r>
              <a:rPr lang="zh-TW" altLang="en-US" sz="36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j-cs"/>
              </a:rPr>
              <a:t>群聚成員與產品簡介</a:t>
            </a:r>
            <a:endParaRPr lang="en-US" altLang="zh-TW" sz="3600" b="1" dirty="0">
              <a:solidFill>
                <a:srgbClr val="000000"/>
              </a:solidFill>
              <a:latin typeface="微軟正黑體" panose="020B0604030504040204" pitchFamily="34" charset="-120"/>
              <a:ea typeface="微軟正黑體" panose="020B0604030504040204" pitchFamily="34" charset="-120"/>
              <a:cs typeface="+mj-cs"/>
            </a:endParaRPr>
          </a:p>
          <a:p>
            <a:pPr marL="0" lvl="1" algn="ctr">
              <a:defRPr/>
            </a:pPr>
            <a:r>
              <a:rPr lang="en-US" altLang="zh-TW" sz="3600" b="1" dirty="0">
                <a:latin typeface="微軟正黑體" panose="020B0604030504040204" pitchFamily="34" charset="-120"/>
                <a:ea typeface="微軟正黑體" panose="020B0604030504040204" pitchFamily="34" charset="-120"/>
                <a:cs typeface="+mj-cs"/>
              </a:rPr>
              <a:t>XXXX</a:t>
            </a:r>
            <a:r>
              <a:rPr lang="zh-TW" altLang="en-US" sz="36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j-cs"/>
              </a:rPr>
              <a:t>群聚</a:t>
            </a:r>
          </a:p>
        </p:txBody>
      </p:sp>
      <p:graphicFrame>
        <p:nvGraphicFramePr>
          <p:cNvPr id="15" name="表格 14">
            <a:extLst>
              <a:ext uri="{FF2B5EF4-FFF2-40B4-BE49-F238E27FC236}">
                <a16:creationId xmlns:a16="http://schemas.microsoft.com/office/drawing/2014/main" id="{97D6A0BC-308A-463B-8FC5-6FBE96903D9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34706744"/>
              </p:ext>
            </p:extLst>
          </p:nvPr>
        </p:nvGraphicFramePr>
        <p:xfrm>
          <a:off x="435428" y="1118041"/>
          <a:ext cx="11596570" cy="5545247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6687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8194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8194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8194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48194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499865">
                <a:tc>
                  <a:txBody>
                    <a:bodyPr/>
                    <a:lstStyle/>
                    <a:p>
                      <a:pPr algn="ctr"/>
                      <a:r>
                        <a:rPr lang="zh-TW" altLang="en-US" sz="1800" b="1" dirty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序</a:t>
                      </a: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800" b="1" dirty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1</a:t>
                      </a:r>
                      <a:endParaRPr lang="zh-TW" altLang="en-US" sz="18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800" b="1" dirty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2</a:t>
                      </a:r>
                      <a:endParaRPr lang="zh-TW" altLang="en-US" sz="18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800" b="1" dirty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3</a:t>
                      </a:r>
                      <a:endParaRPr lang="zh-TW" altLang="en-US" sz="18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800" b="1" dirty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4</a:t>
                      </a:r>
                      <a:endParaRPr lang="zh-TW" altLang="en-US" sz="18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0191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1800" b="1" dirty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群聚企業</a:t>
                      </a: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zh-TW" sz="1800" b="1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zh-TW" sz="1800" b="1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zh-TW" sz="1800" b="1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zh-TW" sz="1800" b="1" i="0" kern="1200" baseline="0" dirty="0">
                        <a:solidFill>
                          <a:schemeClr val="dk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+mn-cs"/>
                      </a:endParaRPr>
                    </a:p>
                  </a:txBody>
                  <a:tcPr marL="91449" marR="91449" marT="45724" marB="45724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0049">
                <a:tc>
                  <a:txBody>
                    <a:bodyPr/>
                    <a:lstStyle/>
                    <a:p>
                      <a:pPr algn="ctr"/>
                      <a:r>
                        <a:rPr lang="zh-TW" altLang="en-US" sz="1800" b="1" dirty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聯絡人</a:t>
                      </a: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zh-TW" sz="1800" b="1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zh-TW" sz="1800" b="1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zh-TW" sz="1800" b="1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zh-TW" sz="1800" b="1" i="0" kern="1200" baseline="0" dirty="0">
                        <a:solidFill>
                          <a:schemeClr val="dk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+mn-cs"/>
                      </a:endParaRPr>
                    </a:p>
                  </a:txBody>
                  <a:tcPr marL="91449" marR="91449" marT="45724" marB="45724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1691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1800" b="1" dirty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主打產品名稱</a:t>
                      </a: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rtl="0" eaLnBrk="0" fontAlgn="base" latinLnBrk="0" hangingPunct="0"/>
                      <a:endParaRPr lang="zh-TW" altLang="zh-TW" sz="1800" b="1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tc>
                  <a:txBody>
                    <a:bodyPr/>
                    <a:lstStyle/>
                    <a:p>
                      <a:pPr rtl="0" eaLnBrk="0" fontAlgn="base" latinLnBrk="0" hangingPunct="0"/>
                      <a:endParaRPr lang="zh-TW" altLang="zh-TW" sz="1800" b="1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tc>
                  <a:txBody>
                    <a:bodyPr/>
                    <a:lstStyle/>
                    <a:p>
                      <a:pPr rtl="0" eaLnBrk="0" fontAlgn="base" latinLnBrk="0" hangingPunct="0"/>
                      <a:endParaRPr lang="zh-TW" altLang="zh-TW" sz="1800" b="1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tc>
                  <a:txBody>
                    <a:bodyPr/>
                    <a:lstStyle/>
                    <a:p>
                      <a:pPr marL="0" algn="l" defTabSz="914400" rtl="0" eaLnBrk="0" fontAlgn="base" latinLnBrk="0" hangingPunct="0"/>
                      <a:endParaRPr lang="zh-TW" altLang="zh-TW" sz="1800" b="1" i="0" kern="1200" baseline="0" dirty="0">
                        <a:solidFill>
                          <a:schemeClr val="dk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+mn-cs"/>
                      </a:endParaRPr>
                    </a:p>
                  </a:txBody>
                  <a:tcPr marL="91449" marR="91449" marT="45724" marB="45724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88232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1800" b="1" dirty="0"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產品圖片</a:t>
                      </a:r>
                    </a:p>
                  </a:txBody>
                  <a:tcPr marL="91449" marR="91449" marT="45724" marB="45724" anchor="ctr"/>
                </a:tc>
                <a:tc>
                  <a:txBody>
                    <a:bodyPr/>
                    <a:lstStyle/>
                    <a:p>
                      <a:pPr algn="ctr"/>
                      <a:endParaRPr lang="zh-TW" altLang="en-US" sz="18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tc>
                  <a:txBody>
                    <a:bodyPr/>
                    <a:lstStyle/>
                    <a:p>
                      <a:pPr algn="l"/>
                      <a:endParaRPr lang="zh-TW" altLang="en-US" sz="18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tc>
                  <a:txBody>
                    <a:bodyPr/>
                    <a:lstStyle/>
                    <a:p>
                      <a:pPr algn="l"/>
                      <a:endParaRPr lang="en-US" altLang="zh-TW" sz="18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tc>
                  <a:txBody>
                    <a:bodyPr/>
                    <a:lstStyle/>
                    <a:p>
                      <a:pPr algn="ctr"/>
                      <a:endParaRPr lang="zh-TW" altLang="en-US" sz="1800" b="1" dirty="0"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91449" marR="91449" marT="45724" marB="45724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9" name="矩形 18">
            <a:extLst>
              <a:ext uri="{FF2B5EF4-FFF2-40B4-BE49-F238E27FC236}">
                <a16:creationId xmlns:a16="http://schemas.microsoft.com/office/drawing/2014/main" id="{008B2850-7373-46D5-8013-2844F3E63791}"/>
              </a:ext>
            </a:extLst>
          </p:cNvPr>
          <p:cNvSpPr/>
          <p:nvPr/>
        </p:nvSpPr>
        <p:spPr>
          <a:xfrm>
            <a:off x="4183462" y="3598276"/>
            <a:ext cx="3467616" cy="58477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zh-TW" altLang="en-US" sz="3200" b="1" cap="none" spc="0" dirty="0">
                <a:ln/>
                <a:solidFill>
                  <a:srgbClr val="FF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</a:rPr>
              <a:t>每一家成員都要唷</a:t>
            </a:r>
          </a:p>
        </p:txBody>
      </p:sp>
    </p:spTree>
    <p:extLst>
      <p:ext uri="{BB962C8B-B14F-4D97-AF65-F5344CB8AC3E}">
        <p14:creationId xmlns:p14="http://schemas.microsoft.com/office/powerpoint/2010/main" val="13549537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0"/>
          <p:cNvSpPr>
            <a:spLocks noChangeArrowheads="1"/>
          </p:cNvSpPr>
          <p:nvPr/>
        </p:nvSpPr>
        <p:spPr bwMode="auto">
          <a:xfrm>
            <a:off x="407368" y="88633"/>
            <a:ext cx="11449272" cy="540706"/>
          </a:xfrm>
          <a:prstGeom prst="rect">
            <a:avLst/>
          </a:prstGeom>
          <a:noFill/>
          <a:ln w="0">
            <a:noFill/>
          </a:ln>
        </p:spPr>
        <p:txBody>
          <a:bodyPr lIns="84539" tIns="42270" rIns="84539" bIns="42270" anchor="ctr">
            <a:noAutofit/>
          </a:bodyPr>
          <a:lstStyle/>
          <a:p>
            <a:pPr marL="0" lvl="1"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  <a:cs typeface="+mj-cs"/>
              </a:rPr>
              <a:t>企業簡介</a:t>
            </a:r>
            <a:endParaRPr lang="zh-TW" altLang="en-US" sz="3600" b="1" dirty="0">
              <a:solidFill>
                <a:srgbClr val="000000"/>
              </a:solidFill>
              <a:latin typeface="微軟正黑體" panose="020B0604030504040204" pitchFamily="34" charset="-120"/>
              <a:ea typeface="微軟正黑體" panose="020B0604030504040204" pitchFamily="34" charset="-120"/>
              <a:cs typeface="+mj-cs"/>
            </a:endParaRPr>
          </a:p>
        </p:txBody>
      </p:sp>
      <p:sp>
        <p:nvSpPr>
          <p:cNvPr id="20" name="矩形 19">
            <a:extLst>
              <a:ext uri="{FF2B5EF4-FFF2-40B4-BE49-F238E27FC236}">
                <a16:creationId xmlns:a16="http://schemas.microsoft.com/office/drawing/2014/main" id="{DF6727F1-4E51-4531-8577-DBE39D210264}"/>
              </a:ext>
            </a:extLst>
          </p:cNvPr>
          <p:cNvSpPr/>
          <p:nvPr/>
        </p:nvSpPr>
        <p:spPr>
          <a:xfrm>
            <a:off x="975191" y="1438148"/>
            <a:ext cx="4702803" cy="22950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成員個人照片</a:t>
            </a:r>
          </a:p>
        </p:txBody>
      </p:sp>
      <p:sp>
        <p:nvSpPr>
          <p:cNvPr id="21" name="矩形 20">
            <a:extLst>
              <a:ext uri="{FF2B5EF4-FFF2-40B4-BE49-F238E27FC236}">
                <a16:creationId xmlns:a16="http://schemas.microsoft.com/office/drawing/2014/main" id="{1AF034F4-3233-4BA6-95D4-118031031054}"/>
              </a:ext>
            </a:extLst>
          </p:cNvPr>
          <p:cNvSpPr/>
          <p:nvPr/>
        </p:nvSpPr>
        <p:spPr>
          <a:xfrm>
            <a:off x="6331875" y="1411035"/>
            <a:ext cx="4701600" cy="2304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營業場所</a:t>
            </a:r>
            <a:endParaRPr lang="en-US" altLang="zh-TW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algn="ctr"/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門面照</a:t>
            </a:r>
          </a:p>
        </p:txBody>
      </p:sp>
      <p:sp>
        <p:nvSpPr>
          <p:cNvPr id="23" name="矩形 22">
            <a:extLst>
              <a:ext uri="{FF2B5EF4-FFF2-40B4-BE49-F238E27FC236}">
                <a16:creationId xmlns:a16="http://schemas.microsoft.com/office/drawing/2014/main" id="{DD89EDAE-6024-4894-8F5A-798BB3653DD0}"/>
              </a:ext>
            </a:extLst>
          </p:cNvPr>
          <p:cNvSpPr/>
          <p:nvPr/>
        </p:nvSpPr>
        <p:spPr>
          <a:xfrm>
            <a:off x="980356" y="3914169"/>
            <a:ext cx="4697637" cy="2304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店內陳設照片</a:t>
            </a:r>
            <a:endParaRPr lang="en-US" altLang="zh-TW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algn="ctr"/>
            <a:r>
              <a:rPr lang="en-US" altLang="zh-TW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1-2</a:t>
            </a: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張</a:t>
            </a:r>
          </a:p>
        </p:txBody>
      </p:sp>
      <p:sp>
        <p:nvSpPr>
          <p:cNvPr id="24" name="矩形 23">
            <a:extLst>
              <a:ext uri="{FF2B5EF4-FFF2-40B4-BE49-F238E27FC236}">
                <a16:creationId xmlns:a16="http://schemas.microsoft.com/office/drawing/2014/main" id="{9734F634-9FCE-4BE9-AC3F-021CCF62EB5D}"/>
              </a:ext>
            </a:extLst>
          </p:cNvPr>
          <p:cNvSpPr/>
          <p:nvPr/>
        </p:nvSpPr>
        <p:spPr>
          <a:xfrm>
            <a:off x="6344524" y="3861048"/>
            <a:ext cx="4701600" cy="2304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主打產品照片</a:t>
            </a:r>
            <a:endParaRPr lang="en-US" altLang="zh-TW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algn="ctr"/>
            <a:r>
              <a:rPr lang="en-US" altLang="zh-TW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1-2</a:t>
            </a: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張</a:t>
            </a:r>
          </a:p>
        </p:txBody>
      </p:sp>
      <p:sp>
        <p:nvSpPr>
          <p:cNvPr id="25" name="Content Placeholder 2">
            <a:extLst>
              <a:ext uri="{FF2B5EF4-FFF2-40B4-BE49-F238E27FC236}">
                <a16:creationId xmlns:a16="http://schemas.microsoft.com/office/drawing/2014/main" id="{286E61A2-F1F9-4716-8DE8-6C8C4916B1CD}"/>
              </a:ext>
            </a:extLst>
          </p:cNvPr>
          <p:cNvSpPr txBox="1">
            <a:spLocks/>
          </p:cNvSpPr>
          <p:nvPr/>
        </p:nvSpPr>
        <p:spPr>
          <a:xfrm>
            <a:off x="975191" y="1039870"/>
            <a:ext cx="3343236" cy="307777"/>
          </a:xfrm>
          <a:prstGeom prst="rect">
            <a:avLst/>
          </a:prstGeom>
          <a:noFill/>
        </p:spPr>
        <p:txBody>
          <a:bodyPr vert="horz" wrap="square" lIns="0" tIns="0" rIns="0" bIns="0" rtlCol="0" anchor="t">
            <a:spAutoFit/>
          </a:bodyPr>
          <a:lstStyle>
            <a:lvl1pPr marL="0" indent="0" algn="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100" kern="1200" cap="none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0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8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6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zh-TW" altLang="en-US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群聚成員姓名：</a:t>
            </a:r>
            <a:r>
              <a:rPr lang="en-US" altLang="zh-TW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OOO</a:t>
            </a:r>
            <a:endParaRPr lang="en-US" sz="2000" dirty="0">
              <a:solidFill>
                <a:srgbClr val="002060"/>
              </a:solidFill>
              <a:latin typeface="微軟正黑體" panose="020B0604030504040204" pitchFamily="34" charset="-120"/>
              <a:ea typeface="微軟正黑體" panose="020B0604030504040204" pitchFamily="34" charset="-120"/>
              <a:cs typeface="+mn-ea"/>
              <a:sym typeface="Arial" panose="020B0604020202020204" pitchFamily="34" charset="0"/>
            </a:endParaRPr>
          </a:p>
        </p:txBody>
      </p:sp>
      <p:sp>
        <p:nvSpPr>
          <p:cNvPr id="26" name="Content Placeholder 2">
            <a:extLst>
              <a:ext uri="{FF2B5EF4-FFF2-40B4-BE49-F238E27FC236}">
                <a16:creationId xmlns:a16="http://schemas.microsoft.com/office/drawing/2014/main" id="{DB1DAC8A-CB49-4001-BB82-E524595825C8}"/>
              </a:ext>
            </a:extLst>
          </p:cNvPr>
          <p:cNvSpPr txBox="1">
            <a:spLocks/>
          </p:cNvSpPr>
          <p:nvPr/>
        </p:nvSpPr>
        <p:spPr>
          <a:xfrm>
            <a:off x="6344524" y="1039870"/>
            <a:ext cx="3456384" cy="307777"/>
          </a:xfrm>
          <a:prstGeom prst="rect">
            <a:avLst/>
          </a:prstGeom>
          <a:noFill/>
        </p:spPr>
        <p:txBody>
          <a:bodyPr vert="horz" wrap="square" lIns="0" tIns="0" rIns="0" bIns="0" rtlCol="0" anchor="t">
            <a:spAutoFit/>
          </a:bodyPr>
          <a:lstStyle>
            <a:lvl1pPr marL="0" indent="0" algn="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100" kern="1200" cap="none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0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8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6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zh-TW" altLang="en-US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營業地址： </a:t>
            </a:r>
            <a:r>
              <a:rPr lang="en-US" altLang="zh-TW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(</a:t>
            </a:r>
            <a:r>
              <a:rPr lang="zh-TW" altLang="en-US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Wingdings" panose="05000000000000000000" pitchFamily="2" charset="2"/>
              </a:rPr>
              <a:t>請填上地址</a:t>
            </a:r>
            <a:r>
              <a:rPr lang="en-US" altLang="zh-TW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Wingdings" panose="05000000000000000000" pitchFamily="2" charset="2"/>
              </a:rPr>
              <a:t>)</a:t>
            </a:r>
            <a:endParaRPr lang="en-US" sz="2000" dirty="0">
              <a:solidFill>
                <a:srgbClr val="002060"/>
              </a:solidFill>
              <a:latin typeface="微軟正黑體" panose="020B0604030504040204" pitchFamily="34" charset="-120"/>
              <a:ea typeface="微軟正黑體" panose="020B0604030504040204" pitchFamily="34" charset="-120"/>
              <a:cs typeface="+mn-ea"/>
              <a:sym typeface="Arial" panose="020B0604020202020204" pitchFamily="34" charset="0"/>
            </a:endParaRPr>
          </a:p>
        </p:txBody>
      </p:sp>
      <p:sp>
        <p:nvSpPr>
          <p:cNvPr id="27" name="Content Placeholder 2">
            <a:extLst>
              <a:ext uri="{FF2B5EF4-FFF2-40B4-BE49-F238E27FC236}">
                <a16:creationId xmlns:a16="http://schemas.microsoft.com/office/drawing/2014/main" id="{6E1399DB-9A7E-4D8A-8B37-309BDDCB4CAB}"/>
              </a:ext>
            </a:extLst>
          </p:cNvPr>
          <p:cNvSpPr txBox="1">
            <a:spLocks/>
          </p:cNvSpPr>
          <p:nvPr/>
        </p:nvSpPr>
        <p:spPr>
          <a:xfrm>
            <a:off x="8680756" y="6218425"/>
            <a:ext cx="4032448" cy="307777"/>
          </a:xfrm>
          <a:prstGeom prst="rect">
            <a:avLst/>
          </a:prstGeom>
          <a:noFill/>
        </p:spPr>
        <p:txBody>
          <a:bodyPr vert="horz" wrap="square" lIns="0" tIns="0" rIns="0" bIns="0" rtlCol="0" anchor="t">
            <a:spAutoFit/>
          </a:bodyPr>
          <a:lstStyle>
            <a:lvl1pPr marL="0" indent="0" algn="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100" kern="1200" cap="none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20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8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6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>
                  <a:lumMod val="75000"/>
                </a:schemeClr>
              </a:buClr>
              <a:buSzPct val="145000"/>
              <a:buFont typeface="Arial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zh-TW" altLang="en-US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產品名稱</a:t>
            </a:r>
            <a:r>
              <a:rPr lang="en-US" altLang="zh-TW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(</a:t>
            </a:r>
            <a:r>
              <a:rPr lang="zh-TW" altLang="en-US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價格</a:t>
            </a:r>
            <a:r>
              <a:rPr lang="en-US" altLang="zh-TW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)</a:t>
            </a:r>
            <a:r>
              <a:rPr lang="zh-TW" altLang="en-US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：</a:t>
            </a:r>
            <a:r>
              <a:rPr lang="en-US" altLang="zh-TW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OOO(350</a:t>
            </a:r>
            <a:r>
              <a:rPr lang="zh-TW" altLang="en-US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元</a:t>
            </a:r>
            <a:r>
              <a:rPr lang="en-US" altLang="zh-TW" sz="2000" dirty="0">
                <a:solidFill>
                  <a:srgbClr val="00206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n-ea"/>
                <a:sym typeface="Arial" panose="020B0604020202020204" pitchFamily="34" charset="0"/>
              </a:rPr>
              <a:t>)</a:t>
            </a:r>
            <a:endParaRPr lang="en-US" sz="2000" dirty="0">
              <a:solidFill>
                <a:srgbClr val="002060"/>
              </a:solidFill>
              <a:latin typeface="微軟正黑體" panose="020B0604030504040204" pitchFamily="34" charset="-120"/>
              <a:ea typeface="微軟正黑體" panose="020B0604030504040204" pitchFamily="34" charset="-120"/>
              <a:cs typeface="+mn-ea"/>
              <a:sym typeface="Arial" panose="020B0604020202020204" pitchFamily="34" charset="0"/>
            </a:endParaRPr>
          </a:p>
        </p:txBody>
      </p:sp>
      <p:sp>
        <p:nvSpPr>
          <p:cNvPr id="28" name="矩形 27">
            <a:extLst>
              <a:ext uri="{FF2B5EF4-FFF2-40B4-BE49-F238E27FC236}">
                <a16:creationId xmlns:a16="http://schemas.microsoft.com/office/drawing/2014/main" id="{AB9AF39E-7012-47F4-B481-FC9773DB9276}"/>
              </a:ext>
            </a:extLst>
          </p:cNvPr>
          <p:cNvSpPr/>
          <p:nvPr/>
        </p:nvSpPr>
        <p:spPr>
          <a:xfrm>
            <a:off x="3854435" y="3495782"/>
            <a:ext cx="4288353" cy="58477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">
                <a:rot lat="0" lon="0" rev="15600000"/>
              </a:lightRig>
            </a:scene3d>
            <a:sp3d extrusionH="57150" prstMaterial="softEdge">
              <a:bevelT w="25400" h="38100"/>
            </a:sp3d>
          </a:bodyPr>
          <a:lstStyle/>
          <a:p>
            <a:pPr algn="ctr"/>
            <a:r>
              <a:rPr lang="zh-TW" altLang="en-US" sz="3200" b="1" cap="none" spc="0" dirty="0">
                <a:ln/>
                <a:solidFill>
                  <a:srgbClr val="FF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</a:rPr>
              <a:t>每一家成員都要</a:t>
            </a:r>
            <a:r>
              <a:rPr lang="zh-TW" altLang="en-US" sz="3200" b="1" dirty="0">
                <a:ln/>
                <a:solidFill>
                  <a:srgbClr val="FF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一份</a:t>
            </a:r>
            <a:r>
              <a:rPr lang="zh-TW" altLang="en-US" sz="3200" b="1" cap="none" spc="0" dirty="0">
                <a:ln/>
                <a:solidFill>
                  <a:srgbClr val="FF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</a:rPr>
              <a:t>唷</a:t>
            </a:r>
          </a:p>
        </p:txBody>
      </p:sp>
    </p:spTree>
    <p:extLst>
      <p:ext uri="{BB962C8B-B14F-4D97-AF65-F5344CB8AC3E}">
        <p14:creationId xmlns:p14="http://schemas.microsoft.com/office/powerpoint/2010/main" val="36649585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格 1"/>
          <p:cNvGraphicFramePr>
            <a:graphicFrameLocks noGrp="1"/>
          </p:cNvGraphicFramePr>
          <p:nvPr/>
        </p:nvGraphicFramePr>
        <p:xfrm>
          <a:off x="1775520" y="1882201"/>
          <a:ext cx="9577064" cy="2482904"/>
        </p:xfrm>
        <a:graphic>
          <a:graphicData uri="http://schemas.openxmlformats.org/drawingml/2006/table">
            <a:tbl>
              <a:tblPr>
                <a:tableStyleId>{5940675A-B579-460E-94D1-54222C63F5DA}</a:tableStyleId>
              </a:tblPr>
              <a:tblGrid>
                <a:gridCol w="114479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300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6733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2295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42295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2356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400" b="1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姓名</a:t>
                      </a:r>
                      <a:endParaRPr lang="zh-TW" sz="1200" b="1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400" b="1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學歷</a:t>
                      </a:r>
                      <a:endParaRPr lang="zh-TW" sz="1200" b="1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400" b="1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經歷</a:t>
                      </a:r>
                      <a:endParaRPr lang="zh-TW" sz="1200" b="1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400" b="1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擔任工作</a:t>
                      </a:r>
                      <a:endParaRPr lang="zh-TW" sz="1200" b="1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altLang="en-US" sz="1400" b="1" kern="15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投入本計畫人月</a:t>
                      </a:r>
                      <a:endParaRPr lang="zh-TW" sz="1400" b="1" kern="15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+mn-cs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99715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xxx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台北大學企業管理</a:t>
                      </a:r>
                      <a:r>
                        <a:rPr lang="zh-TW" alt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系</a:t>
                      </a:r>
                      <a:endParaRPr lang="en-US" alt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碩士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(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公司名稱</a:t>
                      </a: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-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職稱</a:t>
                      </a: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)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xxx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科技股份有限公司</a:t>
                      </a: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-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負責人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xxx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出版股份有限公司</a:t>
                      </a: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-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專案經理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共計</a:t>
                      </a: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_______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年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計畫主持人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alt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alt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人月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4985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xxx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逢甲大學資訊管理</a:t>
                      </a:r>
                      <a:r>
                        <a:rPr lang="zh-TW" alt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系</a:t>
                      </a:r>
                      <a:endParaRPr lang="en-US" alt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碩士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xxx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公司</a:t>
                      </a: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-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行銷專員</a:t>
                      </a:r>
                    </a:p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共計</a:t>
                      </a: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_______</a:t>
                      </a: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年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副研究員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zh-TW" alt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人月</a:t>
                      </a:r>
                      <a:endParaRPr lang="en-US" alt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zh-TW" alt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不支薪</a:t>
                      </a:r>
                      <a:r>
                        <a:rPr lang="en-US" alt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09764">
                <a:tc gridSpan="5"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zh-TW" alt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合計 </a:t>
                      </a:r>
                      <a:r>
                        <a:rPr lang="en-US" altLang="zh-TW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6</a:t>
                      </a:r>
                      <a:r>
                        <a:rPr lang="zh-TW" alt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人月</a:t>
                      </a:r>
                      <a:r>
                        <a:rPr lang="en-US" sz="1200" kern="15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 </a:t>
                      </a: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 hMerge="1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endParaRPr lang="zh-TW" sz="1200" kern="15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 hMerge="1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 hMerge="1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 hMerge="1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endParaRPr lang="zh-TW" sz="1200" kern="15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2423592" y="1151776"/>
            <a:ext cx="5544616" cy="292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TW" altLang="zh-TW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提案單位人力編制</a:t>
            </a:r>
            <a:r>
              <a:rPr kumimoji="0" lang="zh-TW" altLang="en-US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 </a:t>
            </a:r>
            <a:r>
              <a:rPr kumimoji="0" lang="en-US" altLang="zh-TW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</a:t>
            </a:r>
            <a:r>
              <a:rPr kumimoji="0" lang="zh-TW" altLang="en-US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請依人數多寡自行增加欄位，至少編制一位正式人員</a:t>
            </a:r>
            <a:r>
              <a:rPr kumimoji="0" lang="en-US" altLang="zh-TW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</a:t>
            </a:r>
            <a:endParaRPr kumimoji="0" lang="en-US" altLang="zh-TW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4943872" y="471720"/>
            <a:ext cx="2492991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indent="-318135" algn="ctr"/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計畫</a:t>
            </a:r>
            <a:r>
              <a:rPr lang="zh-TW" altLang="zh-TW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人力</a:t>
            </a: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表</a:t>
            </a:r>
            <a:endParaRPr lang="zh-TW" altLang="zh-TW" sz="3600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6" name="Rectangle 1"/>
          <p:cNvSpPr>
            <a:spLocks noChangeArrowheads="1"/>
          </p:cNvSpPr>
          <p:nvPr/>
        </p:nvSpPr>
        <p:spPr bwMode="auto">
          <a:xfrm>
            <a:off x="1559496" y="5589240"/>
            <a:ext cx="9433048" cy="98488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lang="zh-TW" altLang="en-US" sz="1300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經歷編寫時請由新寫到舊，第一個為現任職公司與職稱再依序往下寫</a:t>
            </a:r>
            <a:endParaRPr lang="en-US" altLang="zh-TW" sz="1300" dirty="0">
              <a:solidFill>
                <a:srgbClr val="000000"/>
              </a:solidFill>
              <a:latin typeface="微軟正黑體" panose="020B0604030504040204" pitchFamily="34" charset="-120"/>
              <a:ea typeface="微軟正黑體" panose="020B0604030504040204" pitchFamily="34" charset="-120"/>
              <a:cs typeface="Times New Roman" panose="02020603050405020304" pitchFamily="18" charset="0"/>
            </a:endParaRP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zh-TW" altLang="en-US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學歷務必寫下學校、科系全名</a:t>
            </a:r>
            <a:r>
              <a:rPr kumimoji="0" lang="en-US" altLang="zh-TW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(</a:t>
            </a:r>
            <a:r>
              <a:rPr kumimoji="0" lang="zh-TW" altLang="en-US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科</a:t>
            </a:r>
            <a:r>
              <a:rPr lang="en-US" altLang="zh-TW" sz="1300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or</a:t>
            </a:r>
            <a:r>
              <a:rPr kumimoji="0" lang="zh-TW" altLang="en-US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系</a:t>
            </a:r>
            <a:r>
              <a:rPr kumimoji="0" lang="en-US" altLang="zh-TW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)</a:t>
            </a:r>
            <a:r>
              <a:rPr lang="zh-TW" altLang="en-US" sz="1300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、學位</a:t>
            </a:r>
            <a:endParaRPr lang="en-US" altLang="zh-TW" sz="1300" dirty="0">
              <a:solidFill>
                <a:srgbClr val="000000"/>
              </a:solidFill>
              <a:latin typeface="微軟正黑體" panose="020B0604030504040204" pitchFamily="34" charset="-120"/>
              <a:ea typeface="微軟正黑體" panose="020B0604030504040204" pitchFamily="34" charset="-120"/>
              <a:cs typeface="Times New Roman" panose="02020603050405020304" pitchFamily="18" charset="0"/>
            </a:endParaRPr>
          </a:p>
          <a:p>
            <a:pPr marL="342900" indent="-342900" defTabSz="914400" eaLnBrk="0" fontAlgn="base" hangingPunct="0">
              <a:spcBef>
                <a:spcPct val="0"/>
              </a:spcBef>
              <a:spcAft>
                <a:spcPct val="0"/>
              </a:spcAft>
              <a:buFont typeface="+mj-lt"/>
              <a:buAutoNum type="arabicPeriod"/>
            </a:pPr>
            <a:r>
              <a:rPr kumimoji="0" lang="zh-TW" altLang="en-US" sz="13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可參考</a:t>
            </a:r>
            <a:r>
              <a:rPr lang="zh-TW" altLang="en-US" sz="1400" b="1" dirty="0"/>
              <a:t>經濟部及所屬機關委辦計畫預算編列基準</a:t>
            </a:r>
            <a:r>
              <a:rPr lang="en-US" altLang="zh-TW" sz="1800" dirty="0">
                <a:hlinkClick r:id="rId2"/>
              </a:rPr>
              <a:t>https://www.moea.gov.tw/mns/doa/content/ContentDesc.aspx?menu_id=4585</a:t>
            </a:r>
            <a:endParaRPr kumimoji="0" lang="en-US" altLang="zh-TW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425525468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矩形 71"/>
          <p:cNvSpPr/>
          <p:nvPr/>
        </p:nvSpPr>
        <p:spPr>
          <a:xfrm>
            <a:off x="1380269" y="137654"/>
            <a:ext cx="944013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經費需求與配置表</a:t>
            </a:r>
          </a:p>
        </p:txBody>
      </p:sp>
      <p:sp>
        <p:nvSpPr>
          <p:cNvPr id="73" name="投影片編號版面配置區 72"/>
          <p:cNvSpPr>
            <a:spLocks noGrp="1"/>
          </p:cNvSpPr>
          <p:nvPr>
            <p:ph type="sldNum" sz="quarter" idx="4294967295"/>
          </p:nvPr>
        </p:nvSpPr>
        <p:spPr>
          <a:xfrm>
            <a:off x="9448800" y="6492875"/>
            <a:ext cx="2743200" cy="365125"/>
          </a:xfrm>
        </p:spPr>
        <p:txBody>
          <a:bodyPr/>
          <a:lstStyle/>
          <a:p>
            <a:fld id="{103D043B-A93B-4608-A8BF-11C49D434962}" type="slidenum">
              <a:rPr lang="zh-TW" altLang="en-US" smtClean="0"/>
              <a:t>14</a:t>
            </a:fld>
            <a:endParaRPr lang="zh-TW" altLang="en-US"/>
          </a:p>
        </p:txBody>
      </p:sp>
      <p:graphicFrame>
        <p:nvGraphicFramePr>
          <p:cNvPr id="4" name="表格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8034476"/>
              </p:ext>
            </p:extLst>
          </p:nvPr>
        </p:nvGraphicFramePr>
        <p:xfrm>
          <a:off x="5951985" y="2101859"/>
          <a:ext cx="6120680" cy="3882216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372524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0853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8690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4465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400" kern="0" dirty="0">
                          <a:effectLst/>
                        </a:rPr>
                        <a:t>預算運用類別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400" kern="0" dirty="0">
                          <a:effectLst/>
                        </a:rPr>
                        <a:t>預算</a:t>
                      </a:r>
                      <a:r>
                        <a:rPr lang="en-US" sz="1400" kern="0" dirty="0">
                          <a:effectLst/>
                        </a:rPr>
                        <a:t>(</a:t>
                      </a:r>
                      <a:r>
                        <a:rPr lang="zh-TW" sz="1400" kern="0" dirty="0">
                          <a:effectLst/>
                        </a:rPr>
                        <a:t>元</a:t>
                      </a:r>
                      <a:r>
                        <a:rPr lang="en-US" sz="1400" kern="0" dirty="0">
                          <a:effectLst/>
                        </a:rPr>
                        <a:t>)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400" kern="0" dirty="0">
                          <a:effectLst/>
                        </a:rPr>
                        <a:t>占總經費％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3650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600" kern="100" dirty="0">
                          <a:effectLst/>
                        </a:rPr>
                        <a:t>人力費</a:t>
                      </a:r>
                      <a:r>
                        <a:rPr lang="en-US" sz="1600" kern="100" dirty="0">
                          <a:effectLst/>
                        </a:rPr>
                        <a:t>(</a:t>
                      </a:r>
                      <a:r>
                        <a:rPr lang="zh-TW" sz="1600" kern="100" dirty="0">
                          <a:effectLst/>
                        </a:rPr>
                        <a:t>講師</a:t>
                      </a:r>
                      <a:r>
                        <a:rPr lang="en-US" sz="1600" kern="100" dirty="0">
                          <a:effectLst/>
                        </a:rPr>
                        <a:t>/</a:t>
                      </a:r>
                      <a:r>
                        <a:rPr lang="zh-TW" sz="1600" kern="100" dirty="0">
                          <a:effectLst/>
                        </a:rPr>
                        <a:t>提案單位</a:t>
                      </a:r>
                      <a:r>
                        <a:rPr lang="en-US" sz="1600" kern="100" dirty="0">
                          <a:effectLst/>
                        </a:rPr>
                        <a:t>/</a:t>
                      </a:r>
                      <a:r>
                        <a:rPr lang="zh-TW" sz="1600" kern="100" dirty="0">
                          <a:effectLst/>
                        </a:rPr>
                        <a:t>協力廠商</a:t>
                      </a:r>
                      <a:r>
                        <a:rPr lang="en-US" sz="1600" kern="100" dirty="0">
                          <a:effectLst/>
                        </a:rPr>
                        <a:t>)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 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>
                          <a:effectLst/>
                        </a:rPr>
                        <a:t> </a:t>
                      </a:r>
                      <a:endParaRPr lang="zh-TW" sz="1400" b="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668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600" kern="100" dirty="0">
                          <a:effectLst/>
                        </a:rPr>
                        <a:t>創新數位應用方案相關費用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 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>
                          <a:effectLst/>
                        </a:rPr>
                        <a:t> </a:t>
                      </a:r>
                      <a:endParaRPr lang="zh-TW" sz="1400" b="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668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600" kern="100" dirty="0">
                          <a:effectLst/>
                        </a:rPr>
                        <a:t>群聚課程、會議或活動</a:t>
                      </a:r>
                      <a:r>
                        <a:rPr lang="en-US" sz="1600" kern="100" dirty="0">
                          <a:effectLst/>
                        </a:rPr>
                        <a:t>(</a:t>
                      </a:r>
                      <a:r>
                        <a:rPr lang="zh-TW" sz="1600" kern="100" dirty="0">
                          <a:effectLst/>
                        </a:rPr>
                        <a:t>含硬體設備</a:t>
                      </a:r>
                      <a:r>
                        <a:rPr lang="en-US" sz="1600" kern="100" dirty="0">
                          <a:effectLst/>
                        </a:rPr>
                        <a:t>)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 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>
                          <a:effectLst/>
                        </a:rPr>
                        <a:t> </a:t>
                      </a:r>
                      <a:endParaRPr lang="zh-TW" sz="1400" b="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668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600" kern="100" dirty="0">
                          <a:effectLst/>
                        </a:rPr>
                        <a:t>群聚行銷或宣傳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 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 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66844"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sz="1600" kern="100" dirty="0">
                          <a:effectLst/>
                        </a:rPr>
                        <a:t>其他</a:t>
                      </a:r>
                      <a:r>
                        <a:rPr lang="en-US" altLang="zh-TW" sz="1400" kern="100" dirty="0">
                          <a:effectLst/>
                        </a:rPr>
                        <a:t>(</a:t>
                      </a:r>
                      <a:r>
                        <a:rPr lang="zh-TW" altLang="zh-TW" sz="1400" kern="100" dirty="0">
                          <a:effectLst/>
                        </a:rPr>
                        <a:t>可自行增列</a:t>
                      </a:r>
                      <a:r>
                        <a:rPr lang="en-US" altLang="zh-TW" sz="1400" kern="100" dirty="0">
                          <a:effectLst/>
                        </a:rPr>
                        <a:t>)</a:t>
                      </a:r>
                      <a:endParaRPr lang="zh-TW" altLang="zh-TW" sz="12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 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 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66844"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zh-TW" sz="1600" kern="1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營業稅</a:t>
                      </a: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altLang="zh-TW" sz="1400" b="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4.76%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4066134890"/>
                  </a:ext>
                </a:extLst>
              </a:tr>
              <a:tr h="4668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600" kern="100" dirty="0">
                          <a:effectLst/>
                        </a:rPr>
                        <a:t>總經費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 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600" kern="100" dirty="0">
                          <a:effectLst/>
                        </a:rPr>
                        <a:t>100.00%</a:t>
                      </a:r>
                      <a:endParaRPr lang="zh-TW" sz="14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graphicFrame>
        <p:nvGraphicFramePr>
          <p:cNvPr id="2" name="表格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2266493"/>
              </p:ext>
            </p:extLst>
          </p:nvPr>
        </p:nvGraphicFramePr>
        <p:xfrm>
          <a:off x="263352" y="2101487"/>
          <a:ext cx="5456042" cy="2365116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167951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882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882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7504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800" kern="0" dirty="0">
                          <a:effectLst/>
                        </a:rPr>
                        <a:t>會計科目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sz="1800" kern="0" dirty="0">
                          <a:effectLst/>
                        </a:rPr>
                        <a:t>經費</a:t>
                      </a:r>
                      <a:r>
                        <a:rPr lang="en-US" altLang="zh-TW" sz="1600" kern="0" dirty="0">
                          <a:effectLst/>
                        </a:rPr>
                        <a:t>(</a:t>
                      </a:r>
                      <a:r>
                        <a:rPr lang="zh-TW" altLang="zh-TW" sz="1600" kern="0" dirty="0">
                          <a:effectLst/>
                        </a:rPr>
                        <a:t>元</a:t>
                      </a:r>
                      <a:r>
                        <a:rPr lang="en-US" altLang="zh-TW" sz="1600" kern="0" dirty="0">
                          <a:effectLst/>
                        </a:rPr>
                        <a:t>)</a:t>
                      </a:r>
                      <a:endParaRPr lang="zh-TW" altLang="zh-TW" sz="1600" b="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800" kern="0" dirty="0">
                          <a:effectLst/>
                        </a:rPr>
                        <a:t>占總經費％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2349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kern="100" dirty="0">
                          <a:effectLst/>
                        </a:rPr>
                        <a:t>1. </a:t>
                      </a:r>
                      <a:r>
                        <a:rPr lang="zh-TW" sz="1800" kern="100" dirty="0">
                          <a:effectLst/>
                        </a:rPr>
                        <a:t>直接薪資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100" kern="0" dirty="0">
                          <a:effectLst/>
                        </a:rPr>
                        <a:t>XXXX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100" kern="0">
                          <a:effectLst/>
                        </a:rPr>
                        <a:t>XX.XX%</a:t>
                      </a:r>
                      <a:endParaRPr lang="zh-TW" sz="1600" kern="10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55525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</a:rPr>
                        <a:t>2. </a:t>
                      </a:r>
                      <a:r>
                        <a:rPr lang="zh-TW" sz="1800" kern="100">
                          <a:effectLst/>
                        </a:rPr>
                        <a:t>其他直接費用</a:t>
                      </a:r>
                      <a:endParaRPr lang="zh-TW" sz="1600" kern="10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100" kern="0" dirty="0">
                          <a:effectLst/>
                        </a:rPr>
                        <a:t>XXXX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100" kern="0" dirty="0">
                          <a:effectLst/>
                        </a:rPr>
                        <a:t>XX.XX%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55525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kern="100" dirty="0">
                          <a:effectLst/>
                        </a:rPr>
                        <a:t>3. </a:t>
                      </a:r>
                      <a:r>
                        <a:rPr lang="zh-TW" sz="1800" kern="100" dirty="0">
                          <a:effectLst/>
                        </a:rPr>
                        <a:t>營業稅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100" kern="0">
                          <a:effectLst/>
                        </a:rPr>
                        <a:t>XXXX</a:t>
                      </a:r>
                      <a:endParaRPr lang="zh-TW" sz="1600" kern="10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100" kern="0" dirty="0">
                          <a:effectLst/>
                        </a:rPr>
                        <a:t>XX.XX%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55525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TW" sz="1800" kern="100" dirty="0">
                          <a:effectLst/>
                        </a:rPr>
                        <a:t>總計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100" kern="0" dirty="0">
                          <a:effectLst/>
                        </a:rPr>
                        <a:t>XXXX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100" kern="0" dirty="0">
                          <a:effectLst/>
                        </a:rPr>
                        <a:t>100.00%</a:t>
                      </a:r>
                      <a:endParaRPr lang="zh-TW" sz="1600" kern="100" dirty="0">
                        <a:effectLst/>
                        <a:latin typeface="Calibri" panose="020F0502020204030204" pitchFamily="34" charset="0"/>
                        <a:ea typeface="新細明體" panose="02020500000000000000" pitchFamily="18" charset="-120"/>
                        <a:cs typeface="Times New Roman" panose="02020603050405020304" pitchFamily="18" charset="0"/>
                      </a:endParaRPr>
                    </a:p>
                  </a:txBody>
                  <a:tcPr marL="17780" marR="17780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7" name="矩形 6"/>
          <p:cNvSpPr/>
          <p:nvPr/>
        </p:nvSpPr>
        <p:spPr>
          <a:xfrm>
            <a:off x="2072423" y="1300408"/>
            <a:ext cx="1826142" cy="33079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ts val="1500"/>
              </a:lnSpc>
              <a:tabLst>
                <a:tab pos="342900" algn="l"/>
              </a:tabLst>
            </a:pPr>
            <a:r>
              <a:rPr lang="zh-TW" altLang="zh-TW" sz="3200" kern="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總預算表</a:t>
            </a:r>
          </a:p>
        </p:txBody>
      </p:sp>
      <p:sp>
        <p:nvSpPr>
          <p:cNvPr id="8" name="矩形 7"/>
          <p:cNvSpPr/>
          <p:nvPr/>
        </p:nvSpPr>
        <p:spPr>
          <a:xfrm>
            <a:off x="7763153" y="1171644"/>
            <a:ext cx="305724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indent="-318135" algn="ctr">
              <a:spcAft>
                <a:spcPts val="0"/>
              </a:spcAft>
            </a:pPr>
            <a:r>
              <a:rPr lang="zh-TW" altLang="zh-TW" sz="3200" kern="0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Times New Roman" panose="02020603050405020304" pitchFamily="18" charset="0"/>
              </a:rPr>
              <a:t>經費運用分配表</a:t>
            </a:r>
            <a:endParaRPr lang="zh-TW" altLang="zh-TW" sz="2800" kern="100" dirty="0">
              <a:effectLst/>
              <a:latin typeface="微軟正黑體" panose="020B0604030504040204" pitchFamily="34" charset="-120"/>
              <a:ea typeface="微軟正黑體" panose="020B0604030504040204" pitchFamily="34" charset="-12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377242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矩形 18"/>
          <p:cNvSpPr/>
          <p:nvPr/>
        </p:nvSpPr>
        <p:spPr>
          <a:xfrm>
            <a:off x="3935760" y="188640"/>
            <a:ext cx="493505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簡報重點</a:t>
            </a:r>
          </a:p>
        </p:txBody>
      </p:sp>
      <p:sp>
        <p:nvSpPr>
          <p:cNvPr id="20" name="矩形 19"/>
          <p:cNvSpPr/>
          <p:nvPr/>
        </p:nvSpPr>
        <p:spPr>
          <a:xfrm>
            <a:off x="9573905" y="697121"/>
            <a:ext cx="2492990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zh-TW" altLang="en-US" sz="2000" b="0" cap="none" spc="0" dirty="0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微軟正黑體" panose="020B0604030504040204" pitchFamily="34" charset="-120"/>
                <a:ea typeface="微軟正黑體" panose="020B0604030504040204" pitchFamily="34" charset="-120"/>
              </a:rPr>
              <a:t>請編</a:t>
            </a:r>
            <a:r>
              <a:rPr lang="zh-TW" altLang="en-US" sz="2000" dirty="0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微軟正黑體" panose="020B0604030504040204" pitchFamily="34" charset="-120"/>
                <a:ea typeface="微軟正黑體" panose="020B0604030504040204" pitchFamily="34" charset="-120"/>
              </a:rPr>
              <a:t>上目錄及頁碼</a:t>
            </a:r>
            <a:endParaRPr lang="en-US" altLang="zh-TW" sz="2000" b="0" cap="none" spc="0" dirty="0">
              <a:ln w="0"/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algn="ctr"/>
            <a:r>
              <a:rPr lang="zh-TW" altLang="en-US" sz="2000" dirty="0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微軟正黑體" panose="020B0604030504040204" pitchFamily="34" charset="-120"/>
                <a:ea typeface="微軟正黑體" panose="020B0604030504040204" pitchFamily="34" charset="-120"/>
              </a:rPr>
              <a:t>灰色字體部分可刪除</a:t>
            </a:r>
            <a:endParaRPr lang="en-US" altLang="zh-TW" sz="2000" dirty="0">
              <a:ln w="0"/>
              <a:solidFill>
                <a:srgbClr val="FF0000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10" name="投影片編號版面配置區 1">
            <a:extLst>
              <a:ext uri="{FF2B5EF4-FFF2-40B4-BE49-F238E27FC236}">
                <a16:creationId xmlns:a16="http://schemas.microsoft.com/office/drawing/2014/main" id="{9A3703D3-3A49-414C-934B-D6CFB47D0428}"/>
              </a:ext>
            </a:extLst>
          </p:cNvPr>
          <p:cNvSpPr txBox="1">
            <a:spLocks/>
          </p:cNvSpPr>
          <p:nvPr/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zh-CN"/>
            </a:defPPr>
            <a:lvl1pPr marL="0" algn="r" defTabSz="121917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609585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219170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828754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438339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047924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657509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267093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876678" algn="l" defTabSz="1219170" rtl="0" eaLnBrk="1" latinLnBrk="0" hangingPunct="1"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103D043B-A93B-4608-A8BF-11C49D434962}" type="slidenum">
              <a:rPr lang="zh-TW" altLang="en-US" smtClean="0"/>
              <a:pPr/>
              <a:t>2</a:t>
            </a:fld>
            <a:endParaRPr lang="zh-TW" altLang="en-US" dirty="0"/>
          </a:p>
        </p:txBody>
      </p:sp>
      <p:sp>
        <p:nvSpPr>
          <p:cNvPr id="12" name="矩形 11">
            <a:extLst>
              <a:ext uri="{FF2B5EF4-FFF2-40B4-BE49-F238E27FC236}">
                <a16:creationId xmlns:a16="http://schemas.microsoft.com/office/drawing/2014/main" id="{50EDF5CA-6FEE-49C7-9C74-858A08856F69}"/>
              </a:ext>
            </a:extLst>
          </p:cNvPr>
          <p:cNvSpPr/>
          <p:nvPr/>
        </p:nvSpPr>
        <p:spPr>
          <a:xfrm>
            <a:off x="695400" y="1200430"/>
            <a:ext cx="10873208" cy="37548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49555" indent="-336550" algn="just">
              <a:spcAft>
                <a:spcPts val="1200"/>
              </a:spcAft>
              <a:tabLst>
                <a:tab pos="762000" algn="l"/>
              </a:tabLst>
            </a:pPr>
            <a:r>
              <a:rPr lang="zh-TW" altLang="en-US" sz="32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一、</a:t>
            </a:r>
            <a:r>
              <a:rPr lang="zh-TW" altLang="zh-TW" sz="32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計畫內容</a:t>
            </a:r>
            <a:endParaRPr lang="zh-TW" altLang="zh-TW" sz="3200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indent="441325">
              <a:spcBef>
                <a:spcPct val="0"/>
              </a:spcBef>
              <a:spcAft>
                <a:spcPts val="1200"/>
              </a:spcAft>
              <a:buNone/>
            </a:pPr>
            <a:r>
              <a:rPr lang="en-US" altLang="zh-TW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一</a:t>
            </a:r>
            <a:r>
              <a:rPr lang="en-US" altLang="zh-TW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r>
              <a:rPr lang="zh-TW" altLang="en-US" sz="32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數位群聚目標說明</a:t>
            </a:r>
            <a:r>
              <a:rPr lang="zh-TW" altLang="en-US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：</a:t>
            </a:r>
            <a:endParaRPr lang="en-US" altLang="zh-TW" sz="2800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indent="441325">
              <a:spcBef>
                <a:spcPct val="0"/>
              </a:spcBef>
              <a:spcAft>
                <a:spcPts val="1200"/>
              </a:spcAft>
              <a:buNone/>
            </a:pPr>
            <a:r>
              <a:rPr lang="zh-TW" altLang="en-US" sz="2800" dirty="0">
                <a:solidFill>
                  <a:schemeClr val="tx1">
                    <a:lumMod val="50000"/>
                    <a:lumOff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　因為看到什麼機會，所以希望共同完成之目標任務</a:t>
            </a:r>
            <a:endParaRPr lang="en-US" altLang="zh-TW" sz="2800" dirty="0">
              <a:solidFill>
                <a:schemeClr val="tx1">
                  <a:lumMod val="50000"/>
                  <a:lumOff val="50000"/>
                </a:schemeClr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indent="441325">
              <a:spcBef>
                <a:spcPct val="0"/>
              </a:spcBef>
              <a:spcAft>
                <a:spcPts val="1200"/>
              </a:spcAft>
            </a:pPr>
            <a:r>
              <a:rPr lang="en-US" altLang="zh-TW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二</a:t>
            </a:r>
            <a:r>
              <a:rPr lang="en-US" altLang="zh-TW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r>
              <a:rPr lang="zh-TW" altLang="en-US" sz="32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本計畫將如何做</a:t>
            </a:r>
            <a:r>
              <a:rPr lang="zh-TW" altLang="en-US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：</a:t>
            </a:r>
            <a:r>
              <a:rPr lang="zh-TW" altLang="en-US" sz="2800" dirty="0">
                <a:solidFill>
                  <a:schemeClr val="tx1">
                    <a:lumMod val="50000"/>
                    <a:lumOff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預計怎麼做，請參酌規範之評分標準</a:t>
            </a:r>
            <a:endParaRPr lang="en-US" altLang="zh-TW" sz="2800" dirty="0">
              <a:solidFill>
                <a:schemeClr val="tx1">
                  <a:lumMod val="50000"/>
                  <a:lumOff val="50000"/>
                </a:schemeClr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indent="441325">
              <a:spcBef>
                <a:spcPct val="0"/>
              </a:spcBef>
              <a:spcAft>
                <a:spcPts val="1200"/>
              </a:spcAft>
            </a:pPr>
            <a:r>
              <a:rPr lang="en-US" altLang="zh-TW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三</a:t>
            </a:r>
            <a:r>
              <a:rPr lang="en-US" altLang="zh-TW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r>
              <a:rPr lang="zh-TW" altLang="en-US" sz="32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預期輔導成效</a:t>
            </a:r>
            <a:r>
              <a:rPr lang="zh-TW" altLang="en-US" sz="28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：</a:t>
            </a:r>
            <a:r>
              <a:rPr lang="zh-TW" altLang="en-US" sz="2800" dirty="0">
                <a:solidFill>
                  <a:schemeClr val="tx1">
                    <a:lumMod val="50000"/>
                    <a:lumOff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預計達成的成果、產出的效益、突出的亮點</a:t>
            </a:r>
            <a:endParaRPr lang="en-US" altLang="zh-TW" sz="2800" dirty="0">
              <a:solidFill>
                <a:schemeClr val="tx1">
                  <a:lumMod val="50000"/>
                  <a:lumOff val="50000"/>
                </a:schemeClr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>
              <a:spcBef>
                <a:spcPct val="0"/>
              </a:spcBef>
              <a:spcAft>
                <a:spcPts val="1200"/>
              </a:spcAft>
              <a:buNone/>
            </a:pPr>
            <a:r>
              <a:rPr lang="zh-TW" altLang="en-US" sz="3200" b="1" kern="150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二、提案文件相關表格內容</a:t>
            </a:r>
            <a:endParaRPr lang="zh-TW" altLang="zh-TW" sz="3200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7" name="文字方塊 6">
            <a:extLst>
              <a:ext uri="{FF2B5EF4-FFF2-40B4-BE49-F238E27FC236}">
                <a16:creationId xmlns:a16="http://schemas.microsoft.com/office/drawing/2014/main" id="{1C71B5AE-51FB-4C82-96FE-177D855A3BDF}"/>
              </a:ext>
            </a:extLst>
          </p:cNvPr>
          <p:cNvSpPr txBox="1"/>
          <p:nvPr/>
        </p:nvSpPr>
        <p:spPr>
          <a:xfrm>
            <a:off x="7270931" y="356735"/>
            <a:ext cx="3001533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altLang="zh-TW" sz="2000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sz="2000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簡報內容與順序請自定</a:t>
            </a:r>
            <a:r>
              <a:rPr lang="en-US" altLang="zh-TW" sz="2000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endParaRPr lang="zh-TW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3160353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0"/>
          <p:cNvSpPr>
            <a:spLocks noChangeArrowheads="1"/>
          </p:cNvSpPr>
          <p:nvPr/>
        </p:nvSpPr>
        <p:spPr bwMode="auto">
          <a:xfrm>
            <a:off x="371364" y="290822"/>
            <a:ext cx="11449272" cy="540706"/>
          </a:xfrm>
          <a:prstGeom prst="rect">
            <a:avLst/>
          </a:prstGeom>
          <a:noFill/>
          <a:ln w="0">
            <a:noFill/>
          </a:ln>
        </p:spPr>
        <p:txBody>
          <a:bodyPr lIns="84539" tIns="42270" rIns="84539" bIns="42270" anchor="ctr">
            <a:noAutofit/>
          </a:bodyPr>
          <a:lstStyle/>
          <a:p>
            <a:pPr marL="0" lvl="1" algn="ctr">
              <a:defRPr/>
            </a:pPr>
            <a:r>
              <a:rPr lang="zh-TW" altLang="en-US" sz="36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j-cs"/>
              </a:rPr>
              <a:t>提案摘要</a:t>
            </a:r>
            <a:endParaRPr lang="en-US" altLang="zh-TW" sz="3600" b="1" dirty="0">
              <a:solidFill>
                <a:srgbClr val="000000"/>
              </a:solidFill>
              <a:latin typeface="微軟正黑體" panose="020B0604030504040204" pitchFamily="34" charset="-120"/>
              <a:ea typeface="微軟正黑體" panose="020B0604030504040204" pitchFamily="34" charset="-120"/>
              <a:cs typeface="+mj-cs"/>
            </a:endParaRPr>
          </a:p>
          <a:p>
            <a:pPr marL="0" lvl="1" algn="ctr">
              <a:defRPr/>
            </a:pPr>
            <a:r>
              <a:rPr lang="en-US" altLang="zh-TW" sz="3600" b="1" dirty="0">
                <a:latin typeface="微軟正黑體" panose="020B0604030504040204" pitchFamily="34" charset="-120"/>
                <a:ea typeface="微軟正黑體" panose="020B0604030504040204" pitchFamily="34" charset="-120"/>
                <a:cs typeface="+mj-cs"/>
              </a:rPr>
              <a:t>XXXX</a:t>
            </a:r>
            <a:r>
              <a:rPr lang="zh-TW" altLang="en-US" sz="36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j-cs"/>
              </a:rPr>
              <a:t>群聚</a:t>
            </a:r>
            <a:r>
              <a:rPr lang="en-US" altLang="zh-TW" sz="36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j-cs"/>
              </a:rPr>
              <a:t>-XXXX</a:t>
            </a:r>
            <a:r>
              <a:rPr lang="zh-TW" altLang="en-US" sz="3600" b="1" dirty="0">
                <a:solidFill>
                  <a:srgbClr val="000000"/>
                </a:solidFill>
                <a:latin typeface="微軟正黑體" panose="020B0604030504040204" pitchFamily="34" charset="-120"/>
                <a:ea typeface="微軟正黑體" panose="020B0604030504040204" pitchFamily="34" charset="-120"/>
                <a:cs typeface="+mj-cs"/>
              </a:rPr>
              <a:t>提案單位</a:t>
            </a:r>
          </a:p>
        </p:txBody>
      </p:sp>
      <p:grpSp>
        <p:nvGrpSpPr>
          <p:cNvPr id="16" name="群組 15"/>
          <p:cNvGrpSpPr/>
          <p:nvPr/>
        </p:nvGrpSpPr>
        <p:grpSpPr>
          <a:xfrm>
            <a:off x="7968208" y="3178139"/>
            <a:ext cx="4054989" cy="3591228"/>
            <a:chOff x="8246160" y="2850480"/>
            <a:chExt cx="2452680" cy="5524404"/>
          </a:xfrm>
        </p:grpSpPr>
        <p:sp>
          <p:nvSpPr>
            <p:cNvPr id="17" name="矩形 16"/>
            <p:cNvSpPr/>
            <p:nvPr/>
          </p:nvSpPr>
          <p:spPr>
            <a:xfrm>
              <a:off x="8246160" y="3452400"/>
              <a:ext cx="2438640" cy="4922484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anchor="t" anchorCtr="0" compatLnSpc="0">
              <a:noAutofit/>
            </a:bodyPr>
            <a:lstStyle/>
            <a:p>
              <a:pPr marL="181080" marR="0" lvl="0" indent="-181080" algn="l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SzPct val="100000"/>
                <a:buFont typeface="Arial" pitchFamily="34"/>
                <a:buChar char="•"/>
                <a:tabLst/>
              </a:pPr>
              <a:endParaRPr lang="zh-TW" sz="2000" b="1" i="0" u="none" strike="noStrike" kern="1200" cap="none" spc="0" baseline="0" dirty="0">
                <a:ln>
                  <a:noFill/>
                </a:ln>
                <a:solidFill>
                  <a:srgbClr val="000000"/>
                </a:solidFill>
                <a:latin typeface="微軟正黑體" pitchFamily="34"/>
                <a:ea typeface="微軟正黑體" pitchFamily="34"/>
                <a:cs typeface="Lucida Sans" pitchFamily="2"/>
              </a:endParaRPr>
            </a:p>
          </p:txBody>
        </p:sp>
        <p:sp>
          <p:nvSpPr>
            <p:cNvPr id="18" name="矩形 13"/>
            <p:cNvSpPr/>
            <p:nvPr/>
          </p:nvSpPr>
          <p:spPr>
            <a:xfrm>
              <a:off x="8246160" y="2850480"/>
              <a:ext cx="2452680" cy="601920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anchor="ctr" anchorCtr="1" compatLnSpc="0">
              <a:noAutofit/>
            </a:bodyPr>
            <a:lstStyle/>
            <a:p>
              <a:pPr marL="0" marR="0" lvl="0" indent="0" algn="ctr" rtl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r>
                <a:rPr lang="zh-TW" altLang="en-US" sz="2400" i="0" u="none" strike="noStrike" kern="1200" cap="none" spc="0" baseline="0" dirty="0">
                  <a:ln>
                    <a:noFill/>
                  </a:ln>
                  <a:solidFill>
                    <a:schemeClr val="tx1"/>
                  </a:solidFill>
                  <a:latin typeface="微軟正黑體" pitchFamily="34"/>
                  <a:ea typeface="微軟正黑體" pitchFamily="34"/>
                  <a:cs typeface="Lucida Sans" pitchFamily="2"/>
                </a:rPr>
                <a:t>預期</a:t>
              </a:r>
              <a:r>
                <a:rPr lang="zh-TW" sz="2400" i="0" u="none" strike="noStrike" kern="1200" cap="none" spc="0" baseline="0" dirty="0">
                  <a:ln>
                    <a:noFill/>
                  </a:ln>
                  <a:solidFill>
                    <a:schemeClr val="tx1"/>
                  </a:solidFill>
                  <a:latin typeface="微軟正黑體" pitchFamily="34"/>
                  <a:ea typeface="微軟正黑體" pitchFamily="34"/>
                  <a:cs typeface="Lucida Sans" pitchFamily="2"/>
                </a:rPr>
                <a:t>效益</a:t>
              </a:r>
            </a:p>
          </p:txBody>
        </p:sp>
      </p:grpSp>
      <p:grpSp>
        <p:nvGrpSpPr>
          <p:cNvPr id="22" name="群組 21"/>
          <p:cNvGrpSpPr/>
          <p:nvPr/>
        </p:nvGrpSpPr>
        <p:grpSpPr>
          <a:xfrm>
            <a:off x="3995098" y="3178139"/>
            <a:ext cx="3900752" cy="3591228"/>
            <a:chOff x="2969279" y="2850480"/>
            <a:chExt cx="5227200" cy="5524404"/>
          </a:xfrm>
        </p:grpSpPr>
        <p:sp>
          <p:nvSpPr>
            <p:cNvPr id="32" name="矩形 31"/>
            <p:cNvSpPr/>
            <p:nvPr/>
          </p:nvSpPr>
          <p:spPr>
            <a:xfrm>
              <a:off x="2969279" y="3452400"/>
              <a:ext cx="5227200" cy="4922484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anchor="t" anchorCtr="0" compatLnSpc="0">
              <a:noAutofit/>
            </a:bodyPr>
            <a:lstStyle/>
            <a:p>
              <a:pPr marL="173160" marR="0" lvl="0" indent="-173160" algn="l" rtl="0" hangingPunct="1">
                <a:lnSpc>
                  <a:spcPct val="100000"/>
                </a:lnSpc>
                <a:spcBef>
                  <a:spcPts val="0"/>
                </a:spcBef>
                <a:spcAft>
                  <a:spcPts val="601"/>
                </a:spcAft>
                <a:buSzPct val="100000"/>
                <a:buFont typeface="Arial" pitchFamily="34"/>
                <a:buChar char="•"/>
                <a:tabLst/>
              </a:pPr>
              <a:endParaRPr lang="zh-TW" sz="2000" b="1" i="0" u="none" strike="noStrike" kern="0" cap="none" spc="0" baseline="0" dirty="0">
                <a:ln>
                  <a:noFill/>
                </a:ln>
                <a:solidFill>
                  <a:srgbClr val="000000"/>
                </a:solidFill>
                <a:latin typeface="微軟正黑體" pitchFamily="34"/>
                <a:ea typeface="微軟正黑體" pitchFamily="34"/>
                <a:cs typeface="Lucida Sans" pitchFamily="2"/>
              </a:endParaRPr>
            </a:p>
          </p:txBody>
        </p:sp>
        <p:sp>
          <p:nvSpPr>
            <p:cNvPr id="33" name="矩形 13"/>
            <p:cNvSpPr/>
            <p:nvPr/>
          </p:nvSpPr>
          <p:spPr>
            <a:xfrm>
              <a:off x="2969279" y="2850480"/>
              <a:ext cx="5227200" cy="601920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anchor="ctr" anchorCtr="1" compatLnSpc="0">
              <a:noAutofit/>
            </a:bodyPr>
            <a:lstStyle/>
            <a:p>
              <a:pPr marL="0" marR="0" lvl="0" indent="0" algn="ctr" rtl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r>
                <a:rPr lang="zh-TW" altLang="en-US" kern="0" dirty="0">
                  <a:solidFill>
                    <a:schemeClr val="tx1"/>
                  </a:solidFill>
                  <a:latin typeface="微軟正黑體" pitchFamily="34"/>
                  <a:ea typeface="微軟正黑體" pitchFamily="34"/>
                  <a:cs typeface="Lucida Sans" pitchFamily="2"/>
                </a:rPr>
                <a:t>執行作法</a:t>
              </a:r>
              <a:endParaRPr lang="zh-TW" sz="2400" i="0" u="none" strike="noStrike" kern="0" cap="none" spc="0" baseline="0" dirty="0">
                <a:ln>
                  <a:noFill/>
                </a:ln>
                <a:solidFill>
                  <a:schemeClr val="tx1"/>
                </a:solidFill>
                <a:latin typeface="微軟正黑體" pitchFamily="34"/>
                <a:ea typeface="微軟正黑體" pitchFamily="34"/>
                <a:cs typeface="Lucida Sans" pitchFamily="2"/>
              </a:endParaRPr>
            </a:p>
          </p:txBody>
        </p:sp>
      </p:grpSp>
      <p:grpSp>
        <p:nvGrpSpPr>
          <p:cNvPr id="34" name="群組 33"/>
          <p:cNvGrpSpPr/>
          <p:nvPr/>
        </p:nvGrpSpPr>
        <p:grpSpPr>
          <a:xfrm>
            <a:off x="141879" y="3178139"/>
            <a:ext cx="3780861" cy="3591228"/>
            <a:chOff x="207720" y="2850480"/>
            <a:chExt cx="2689200" cy="5524404"/>
          </a:xfrm>
        </p:grpSpPr>
        <p:sp>
          <p:nvSpPr>
            <p:cNvPr id="35" name="矩形 34"/>
            <p:cNvSpPr/>
            <p:nvPr/>
          </p:nvSpPr>
          <p:spPr>
            <a:xfrm>
              <a:off x="207720" y="3452400"/>
              <a:ext cx="2689200" cy="4922484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anchor="t" anchorCtr="0" compatLnSpc="0">
              <a:noAutofit/>
            </a:bodyPr>
            <a:lstStyle/>
            <a:p>
              <a:pPr marL="285840" marR="0" lvl="0" indent="-285840" algn="l" rtl="0" hangingPunct="1">
                <a:lnSpc>
                  <a:spcPct val="100000"/>
                </a:lnSpc>
                <a:spcBef>
                  <a:spcPts val="0"/>
                </a:spcBef>
                <a:spcAft>
                  <a:spcPts val="601"/>
                </a:spcAft>
                <a:buSzPct val="100000"/>
                <a:buFont typeface="Arial" pitchFamily="34"/>
                <a:buChar char="•"/>
                <a:tabLst/>
              </a:pPr>
              <a:endParaRPr lang="zh-TW" sz="2000" b="1" i="0" u="none" strike="noStrike" kern="0" cap="none" spc="0" baseline="0" dirty="0">
                <a:ln>
                  <a:noFill/>
                </a:ln>
                <a:solidFill>
                  <a:srgbClr val="000000"/>
                </a:solidFill>
                <a:latin typeface="微軟正黑體" pitchFamily="34"/>
                <a:ea typeface="微軟正黑體" pitchFamily="34"/>
                <a:cs typeface="Lucida Sans" pitchFamily="2"/>
              </a:endParaRPr>
            </a:p>
          </p:txBody>
        </p:sp>
        <p:sp>
          <p:nvSpPr>
            <p:cNvPr id="36" name="矩形 35"/>
            <p:cNvSpPr/>
            <p:nvPr/>
          </p:nvSpPr>
          <p:spPr>
            <a:xfrm>
              <a:off x="207720" y="2850480"/>
              <a:ext cx="2689200" cy="601920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anchor="ctr" anchorCtr="1" compatLnSpc="0">
              <a:noAutofit/>
            </a:bodyPr>
            <a:lstStyle/>
            <a:p>
              <a:pPr marL="342720" marR="0" lvl="0" indent="-342720" algn="ctr" rtl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r>
                <a:rPr lang="zh-TW" altLang="en-US" sz="2400" i="0" u="none" strike="noStrike" kern="0" cap="none" spc="0" baseline="0" dirty="0">
                  <a:ln>
                    <a:noFill/>
                  </a:ln>
                  <a:solidFill>
                    <a:schemeClr val="tx1"/>
                  </a:solidFill>
                  <a:latin typeface="微軟正黑體" pitchFamily="34"/>
                  <a:ea typeface="微軟正黑體" pitchFamily="34"/>
                  <a:cs typeface="Lucida Sans" pitchFamily="2"/>
                </a:rPr>
                <a:t>群聚目標</a:t>
              </a:r>
              <a:endParaRPr lang="zh-TW" sz="2400" i="0" u="none" strike="noStrike" kern="0" cap="none" spc="0" baseline="0" dirty="0">
                <a:ln>
                  <a:noFill/>
                </a:ln>
                <a:solidFill>
                  <a:schemeClr val="tx1"/>
                </a:solidFill>
                <a:latin typeface="微軟正黑體" pitchFamily="34"/>
                <a:ea typeface="微軟正黑體" pitchFamily="34"/>
                <a:cs typeface="Lucida Sans" pitchFamily="2"/>
              </a:endParaRPr>
            </a:p>
          </p:txBody>
        </p:sp>
      </p:grpSp>
      <p:grpSp>
        <p:nvGrpSpPr>
          <p:cNvPr id="38" name="群組 37"/>
          <p:cNvGrpSpPr/>
          <p:nvPr/>
        </p:nvGrpSpPr>
        <p:grpSpPr>
          <a:xfrm>
            <a:off x="141877" y="1224751"/>
            <a:ext cx="11881320" cy="1680213"/>
            <a:chOff x="207720" y="2850480"/>
            <a:chExt cx="2689200" cy="4115520"/>
          </a:xfrm>
        </p:grpSpPr>
        <p:sp>
          <p:nvSpPr>
            <p:cNvPr id="39" name="矩形 38"/>
            <p:cNvSpPr/>
            <p:nvPr/>
          </p:nvSpPr>
          <p:spPr>
            <a:xfrm>
              <a:off x="207720" y="3452400"/>
              <a:ext cx="2689200" cy="3513600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anchor="t" anchorCtr="0" compatLnSpc="0">
              <a:noAutofit/>
            </a:bodyPr>
            <a:lstStyle/>
            <a:p>
              <a:pPr marL="285840" marR="0" lvl="0" indent="-285840" algn="l" rtl="0" hangingPunct="1">
                <a:lnSpc>
                  <a:spcPct val="100000"/>
                </a:lnSpc>
                <a:spcBef>
                  <a:spcPts val="0"/>
                </a:spcBef>
                <a:spcAft>
                  <a:spcPts val="601"/>
                </a:spcAft>
                <a:buSzPct val="100000"/>
                <a:buFont typeface="Arial" pitchFamily="34"/>
                <a:buChar char="•"/>
                <a:tabLst/>
              </a:pPr>
              <a:endParaRPr lang="zh-TW" sz="2000" b="1" i="0" u="none" strike="noStrike" kern="0" cap="none" spc="0" baseline="0" dirty="0">
                <a:ln>
                  <a:noFill/>
                </a:ln>
                <a:solidFill>
                  <a:srgbClr val="000000"/>
                </a:solidFill>
                <a:latin typeface="微軟正黑體" pitchFamily="34"/>
                <a:ea typeface="微軟正黑體" pitchFamily="34"/>
                <a:cs typeface="Lucida Sans" pitchFamily="2"/>
              </a:endParaRPr>
            </a:p>
          </p:txBody>
        </p:sp>
        <p:sp>
          <p:nvSpPr>
            <p:cNvPr id="40" name="矩形 39"/>
            <p:cNvSpPr/>
            <p:nvPr/>
          </p:nvSpPr>
          <p:spPr>
            <a:xfrm>
              <a:off x="207720" y="2850480"/>
              <a:ext cx="2689200" cy="958422"/>
            </a:xfrm>
            <a:prstGeom prst="rect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anchor="ctr" anchorCtr="1" compatLnSpc="0">
              <a:noAutofit/>
            </a:bodyPr>
            <a:lstStyle/>
            <a:p>
              <a:pPr marL="342720" lvl="0" indent="-342720" algn="ctr"/>
              <a:r>
                <a:rPr lang="zh-TW" altLang="en-US" kern="0" dirty="0">
                  <a:solidFill>
                    <a:schemeClr val="tx1"/>
                  </a:solidFill>
                  <a:latin typeface="微軟正黑體" pitchFamily="34"/>
                  <a:ea typeface="微軟正黑體" pitchFamily="34"/>
                  <a:cs typeface="Lucida Sans" pitchFamily="2"/>
                </a:rPr>
                <a:t>群聚特色與亮點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26329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>
            <a:extLst>
              <a:ext uri="{FF2B5EF4-FFF2-40B4-BE49-F238E27FC236}">
                <a16:creationId xmlns:a16="http://schemas.microsoft.com/office/drawing/2014/main" id="{A736CB67-7B7A-4C52-B3D3-F4870C45D624}"/>
              </a:ext>
            </a:extLst>
          </p:cNvPr>
          <p:cNvSpPr/>
          <p:nvPr/>
        </p:nvSpPr>
        <p:spPr>
          <a:xfrm>
            <a:off x="1339930" y="70894"/>
            <a:ext cx="944013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數位群聚成員分布圖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你們分布在哪些地方？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endParaRPr lang="zh-TW" altLang="en-US" sz="3600" b="1" dirty="0">
              <a:solidFill>
                <a:schemeClr val="bg1">
                  <a:lumMod val="50000"/>
                </a:schemeClr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4527281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>
            <a:extLst>
              <a:ext uri="{FF2B5EF4-FFF2-40B4-BE49-F238E27FC236}">
                <a16:creationId xmlns:a16="http://schemas.microsoft.com/office/drawing/2014/main" id="{A736CB67-7B7A-4C52-B3D3-F4870C45D624}"/>
              </a:ext>
            </a:extLst>
          </p:cNvPr>
          <p:cNvSpPr/>
          <p:nvPr/>
        </p:nvSpPr>
        <p:spPr>
          <a:xfrm>
            <a:off x="1339930" y="70894"/>
            <a:ext cx="944013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數位群聚現況</a:t>
            </a:r>
            <a:r>
              <a:rPr lang="zh-TW" altLang="en-US" sz="3600" b="1">
                <a:latin typeface="微軟正黑體" panose="020B0604030504040204" pitchFamily="34" charset="-120"/>
                <a:ea typeface="微軟正黑體" panose="020B0604030504040204" pitchFamily="34" charset="-120"/>
              </a:rPr>
              <a:t>自我評估</a:t>
            </a:r>
            <a:r>
              <a:rPr lang="en-US" altLang="zh-TW" b="1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對目前現況的評估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 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格式不限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endParaRPr lang="zh-TW" altLang="en-US" sz="3600" b="1" dirty="0">
              <a:solidFill>
                <a:schemeClr val="bg1">
                  <a:lumMod val="50000"/>
                </a:schemeClr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8416170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>
            <a:extLst>
              <a:ext uri="{FF2B5EF4-FFF2-40B4-BE49-F238E27FC236}">
                <a16:creationId xmlns:a16="http://schemas.microsoft.com/office/drawing/2014/main" id="{8F40169C-83F2-45E0-8C92-E20428848A35}"/>
              </a:ext>
            </a:extLst>
          </p:cNvPr>
          <p:cNvSpPr/>
          <p:nvPr/>
        </p:nvSpPr>
        <p:spPr>
          <a:xfrm>
            <a:off x="1339930" y="70894"/>
            <a:ext cx="944013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數位工具使用表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請盤點群聚成員目前已使用的數位工具）</a:t>
            </a:r>
            <a:endParaRPr lang="zh-TW" altLang="en-US" sz="3600" b="1" dirty="0">
              <a:solidFill>
                <a:schemeClr val="bg1">
                  <a:lumMod val="50000"/>
                </a:schemeClr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graphicFrame>
        <p:nvGraphicFramePr>
          <p:cNvPr id="3" name="表格 2">
            <a:extLst>
              <a:ext uri="{FF2B5EF4-FFF2-40B4-BE49-F238E27FC236}">
                <a16:creationId xmlns:a16="http://schemas.microsoft.com/office/drawing/2014/main" id="{9D86BFA1-87D2-400F-AF54-2D2A181EF76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0580286"/>
              </p:ext>
            </p:extLst>
          </p:nvPr>
        </p:nvGraphicFramePr>
        <p:xfrm>
          <a:off x="479374" y="717225"/>
          <a:ext cx="11377268" cy="4043649"/>
        </p:xfrm>
        <a:graphic>
          <a:graphicData uri="http://schemas.openxmlformats.org/drawingml/2006/table">
            <a:tbl>
              <a:tblPr firstRow="1" firstCol="1" bandRow="1">
                <a:tableStyleId>{616DA210-FB5B-4158-B5E0-FEB733F419BA}</a:tableStyleId>
              </a:tblPr>
              <a:tblGrid>
                <a:gridCol w="371806">
                  <a:extLst>
                    <a:ext uri="{9D8B030D-6E8A-4147-A177-3AD203B41FA5}">
                      <a16:colId xmlns:a16="http://schemas.microsoft.com/office/drawing/2014/main" val="390584637"/>
                    </a:ext>
                  </a:extLst>
                </a:gridCol>
                <a:gridCol w="1788436">
                  <a:extLst>
                    <a:ext uri="{9D8B030D-6E8A-4147-A177-3AD203B41FA5}">
                      <a16:colId xmlns:a16="http://schemas.microsoft.com/office/drawing/2014/main" val="4052662375"/>
                    </a:ext>
                  </a:extLst>
                </a:gridCol>
                <a:gridCol w="1024114">
                  <a:extLst>
                    <a:ext uri="{9D8B030D-6E8A-4147-A177-3AD203B41FA5}">
                      <a16:colId xmlns:a16="http://schemas.microsoft.com/office/drawing/2014/main" val="3848691815"/>
                    </a:ext>
                  </a:extLst>
                </a:gridCol>
                <a:gridCol w="1024114">
                  <a:extLst>
                    <a:ext uri="{9D8B030D-6E8A-4147-A177-3AD203B41FA5}">
                      <a16:colId xmlns:a16="http://schemas.microsoft.com/office/drawing/2014/main" val="3973249985"/>
                    </a:ext>
                  </a:extLst>
                </a:gridCol>
                <a:gridCol w="1024114">
                  <a:extLst>
                    <a:ext uri="{9D8B030D-6E8A-4147-A177-3AD203B41FA5}">
                      <a16:colId xmlns:a16="http://schemas.microsoft.com/office/drawing/2014/main" val="1061677811"/>
                    </a:ext>
                  </a:extLst>
                </a:gridCol>
                <a:gridCol w="1024114">
                  <a:extLst>
                    <a:ext uri="{9D8B030D-6E8A-4147-A177-3AD203B41FA5}">
                      <a16:colId xmlns:a16="http://schemas.microsoft.com/office/drawing/2014/main" val="1159457693"/>
                    </a:ext>
                  </a:extLst>
                </a:gridCol>
                <a:gridCol w="1024114">
                  <a:extLst>
                    <a:ext uri="{9D8B030D-6E8A-4147-A177-3AD203B41FA5}">
                      <a16:colId xmlns:a16="http://schemas.microsoft.com/office/drawing/2014/main" val="418280339"/>
                    </a:ext>
                  </a:extLst>
                </a:gridCol>
                <a:gridCol w="1024114">
                  <a:extLst>
                    <a:ext uri="{9D8B030D-6E8A-4147-A177-3AD203B41FA5}">
                      <a16:colId xmlns:a16="http://schemas.microsoft.com/office/drawing/2014/main" val="3957471001"/>
                    </a:ext>
                  </a:extLst>
                </a:gridCol>
                <a:gridCol w="1024114">
                  <a:extLst>
                    <a:ext uri="{9D8B030D-6E8A-4147-A177-3AD203B41FA5}">
                      <a16:colId xmlns:a16="http://schemas.microsoft.com/office/drawing/2014/main" val="3032137625"/>
                    </a:ext>
                  </a:extLst>
                </a:gridCol>
                <a:gridCol w="1024114">
                  <a:extLst>
                    <a:ext uri="{9D8B030D-6E8A-4147-A177-3AD203B41FA5}">
                      <a16:colId xmlns:a16="http://schemas.microsoft.com/office/drawing/2014/main" val="663872749"/>
                    </a:ext>
                  </a:extLst>
                </a:gridCol>
                <a:gridCol w="1024114">
                  <a:extLst>
                    <a:ext uri="{9D8B030D-6E8A-4147-A177-3AD203B41FA5}">
                      <a16:colId xmlns:a16="http://schemas.microsoft.com/office/drawing/2014/main" val="3629586362"/>
                    </a:ext>
                  </a:extLst>
                </a:gridCol>
              </a:tblGrid>
              <a:tr h="55153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sz="2400" kern="100" dirty="0">
                          <a:effectLst/>
                        </a:rPr>
                        <a:t>序</a:t>
                      </a:r>
                      <a:r>
                        <a:rPr lang="zh-TW" altLang="en-US" sz="2400" kern="100" dirty="0">
                          <a:effectLst/>
                        </a:rPr>
                        <a:t>　</a:t>
                      </a:r>
                      <a:endParaRPr lang="zh-TW" sz="24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sz="2400" kern="100" dirty="0">
                          <a:effectLst/>
                        </a:rPr>
                        <a:t>企業名稱</a:t>
                      </a:r>
                      <a:endParaRPr lang="zh-TW" sz="24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000" kern="100" dirty="0">
                          <a:effectLst/>
                        </a:rPr>
                        <a:t>FB</a:t>
                      </a:r>
                      <a:endParaRPr lang="zh-TW" sz="2000" kern="100" dirty="0">
                        <a:effectLst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sz="2000" kern="100" dirty="0">
                          <a:effectLst/>
                        </a:rPr>
                        <a:t>粉專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000" kern="100" dirty="0">
                          <a:effectLst/>
                        </a:rPr>
                        <a:t>Line@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000" kern="100" dirty="0">
                          <a:effectLst/>
                        </a:rPr>
                        <a:t>IG</a:t>
                      </a:r>
                      <a:endParaRPr lang="zh-TW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zh-TW" sz="2000" kern="100" dirty="0">
                          <a:effectLst/>
                        </a:rPr>
                        <a:t>行動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zh-TW" sz="2000" kern="100" dirty="0">
                          <a:effectLst/>
                        </a:rPr>
                        <a:t>支付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sz="2000" kern="100" dirty="0">
                          <a:effectLst/>
                        </a:rPr>
                        <a:t>電商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sz="2000" kern="100" dirty="0">
                          <a:effectLst/>
                        </a:rPr>
                        <a:t>平台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000" kern="100" dirty="0">
                          <a:effectLst/>
                        </a:rPr>
                        <a:t>You</a:t>
                      </a:r>
                      <a:endParaRPr lang="zh-TW" altLang="zh-TW" sz="2000" kern="100" dirty="0">
                        <a:effectLst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000" kern="100" dirty="0">
                          <a:effectLst/>
                        </a:rPr>
                        <a:t>tube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2000" kern="100" dirty="0">
                          <a:effectLst/>
                        </a:rPr>
                        <a:t>視訊</a:t>
                      </a:r>
                      <a:endParaRPr lang="en-US" altLang="zh-TW" sz="2000" kern="100" dirty="0">
                        <a:effectLst/>
                      </a:endParaRPr>
                    </a:p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2000" kern="100" dirty="0">
                          <a:effectLst/>
                        </a:rPr>
                        <a:t>會議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zh-TW" altLang="en-US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自行</a:t>
                      </a:r>
                      <a:endParaRPr lang="en-US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en-US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增列</a:t>
                      </a:r>
                      <a:r>
                        <a:rPr lang="en-US" altLang="zh-TW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zh-TW" altLang="en-US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自行</a:t>
                      </a:r>
                      <a:endParaRPr lang="en-US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en-US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增列</a:t>
                      </a:r>
                      <a:r>
                        <a:rPr lang="en-US" altLang="zh-TW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2612702963"/>
                  </a:ext>
                </a:extLst>
              </a:tr>
              <a:tr h="438327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effectLst/>
                        </a:rPr>
                        <a:t>1</a:t>
                      </a:r>
                      <a:endParaRPr lang="zh-TW" sz="240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r>
                        <a:rPr lang="zh-TW" alt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小魚企業社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V</a:t>
                      </a: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V</a:t>
                      </a: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V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2438655344"/>
                  </a:ext>
                </a:extLst>
              </a:tr>
              <a:tr h="438327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effectLst/>
                        </a:rPr>
                        <a:t>2</a:t>
                      </a:r>
                      <a:endParaRPr lang="zh-TW" sz="240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2133128801"/>
                  </a:ext>
                </a:extLst>
              </a:tr>
              <a:tr h="438327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effectLst/>
                        </a:rPr>
                        <a:t>3</a:t>
                      </a:r>
                      <a:endParaRPr lang="zh-TW" sz="240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3878260426"/>
                  </a:ext>
                </a:extLst>
              </a:tr>
              <a:tr h="438327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effectLst/>
                        </a:rPr>
                        <a:t>4</a:t>
                      </a:r>
                      <a:endParaRPr lang="zh-TW" sz="240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3508255724"/>
                  </a:ext>
                </a:extLst>
              </a:tr>
              <a:tr h="438327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effectLst/>
                        </a:rPr>
                        <a:t>5</a:t>
                      </a:r>
                      <a:endParaRPr lang="zh-TW" sz="240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1842476251"/>
                  </a:ext>
                </a:extLst>
              </a:tr>
              <a:tr h="438327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effectLst/>
                        </a:rPr>
                        <a:t>6</a:t>
                      </a:r>
                      <a:endParaRPr lang="zh-TW" sz="240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1761979465"/>
                  </a:ext>
                </a:extLst>
              </a:tr>
              <a:tr h="438327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effectLst/>
                        </a:rPr>
                        <a:t>7</a:t>
                      </a:r>
                      <a:endParaRPr lang="zh-TW" sz="240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21474596"/>
                  </a:ext>
                </a:extLst>
              </a:tr>
              <a:tr h="336909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effectLst/>
                        </a:rPr>
                        <a:t>8</a:t>
                      </a:r>
                      <a:endParaRPr lang="zh-TW" sz="2400" kern="10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584694342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3C58A695-73AD-4755-B840-BB6B9BCA5D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7218483"/>
              </p:ext>
            </p:extLst>
          </p:nvPr>
        </p:nvGraphicFramePr>
        <p:xfrm>
          <a:off x="460059" y="5644682"/>
          <a:ext cx="11377265" cy="1047927"/>
        </p:xfrm>
        <a:graphic>
          <a:graphicData uri="http://schemas.openxmlformats.org/drawingml/2006/table">
            <a:tbl>
              <a:tblPr firstRow="1" firstCol="1" bandRow="1">
                <a:tableStyleId>{616DA210-FB5B-4158-B5E0-FEB733F419BA}</a:tableStyleId>
              </a:tblPr>
              <a:tblGrid>
                <a:gridCol w="858944">
                  <a:extLst>
                    <a:ext uri="{9D8B030D-6E8A-4147-A177-3AD203B41FA5}">
                      <a16:colId xmlns:a16="http://schemas.microsoft.com/office/drawing/2014/main" val="3848691815"/>
                    </a:ext>
                  </a:extLst>
                </a:gridCol>
                <a:gridCol w="1305308">
                  <a:extLst>
                    <a:ext uri="{9D8B030D-6E8A-4147-A177-3AD203B41FA5}">
                      <a16:colId xmlns:a16="http://schemas.microsoft.com/office/drawing/2014/main" val="3973249985"/>
                    </a:ext>
                  </a:extLst>
                </a:gridCol>
                <a:gridCol w="1146114">
                  <a:extLst>
                    <a:ext uri="{9D8B030D-6E8A-4147-A177-3AD203B41FA5}">
                      <a16:colId xmlns:a16="http://schemas.microsoft.com/office/drawing/2014/main" val="1061677811"/>
                    </a:ext>
                  </a:extLst>
                </a:gridCol>
                <a:gridCol w="900868">
                  <a:extLst>
                    <a:ext uri="{9D8B030D-6E8A-4147-A177-3AD203B41FA5}">
                      <a16:colId xmlns:a16="http://schemas.microsoft.com/office/drawing/2014/main" val="1159457693"/>
                    </a:ext>
                  </a:extLst>
                </a:gridCol>
                <a:gridCol w="1022958">
                  <a:extLst>
                    <a:ext uri="{9D8B030D-6E8A-4147-A177-3AD203B41FA5}">
                      <a16:colId xmlns:a16="http://schemas.microsoft.com/office/drawing/2014/main" val="418280339"/>
                    </a:ext>
                  </a:extLst>
                </a:gridCol>
                <a:gridCol w="1024023">
                  <a:extLst>
                    <a:ext uri="{9D8B030D-6E8A-4147-A177-3AD203B41FA5}">
                      <a16:colId xmlns:a16="http://schemas.microsoft.com/office/drawing/2014/main" val="3957471001"/>
                    </a:ext>
                  </a:extLst>
                </a:gridCol>
                <a:gridCol w="1022958">
                  <a:extLst>
                    <a:ext uri="{9D8B030D-6E8A-4147-A177-3AD203B41FA5}">
                      <a16:colId xmlns:a16="http://schemas.microsoft.com/office/drawing/2014/main" val="3032137625"/>
                    </a:ext>
                  </a:extLst>
                </a:gridCol>
                <a:gridCol w="1024023">
                  <a:extLst>
                    <a:ext uri="{9D8B030D-6E8A-4147-A177-3AD203B41FA5}">
                      <a16:colId xmlns:a16="http://schemas.microsoft.com/office/drawing/2014/main" val="723979393"/>
                    </a:ext>
                  </a:extLst>
                </a:gridCol>
                <a:gridCol w="1024023">
                  <a:extLst>
                    <a:ext uri="{9D8B030D-6E8A-4147-A177-3AD203B41FA5}">
                      <a16:colId xmlns:a16="http://schemas.microsoft.com/office/drawing/2014/main" val="1444664672"/>
                    </a:ext>
                  </a:extLst>
                </a:gridCol>
                <a:gridCol w="1024023">
                  <a:extLst>
                    <a:ext uri="{9D8B030D-6E8A-4147-A177-3AD203B41FA5}">
                      <a16:colId xmlns:a16="http://schemas.microsoft.com/office/drawing/2014/main" val="663872749"/>
                    </a:ext>
                  </a:extLst>
                </a:gridCol>
                <a:gridCol w="1024023">
                  <a:extLst>
                    <a:ext uri="{9D8B030D-6E8A-4147-A177-3AD203B41FA5}">
                      <a16:colId xmlns:a16="http://schemas.microsoft.com/office/drawing/2014/main" val="3629586362"/>
                    </a:ext>
                  </a:extLst>
                </a:gridCol>
              </a:tblGrid>
              <a:tr h="177552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000" kern="100" dirty="0">
                          <a:effectLst/>
                        </a:rPr>
                        <a:t>FB</a:t>
                      </a:r>
                      <a:endParaRPr lang="zh-TW" sz="2000" kern="100" dirty="0">
                        <a:effectLst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sz="2000" kern="100" dirty="0">
                          <a:effectLst/>
                        </a:rPr>
                        <a:t>粉專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000" kern="100" dirty="0">
                          <a:effectLst/>
                        </a:rPr>
                        <a:t>Line@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000" kern="100" dirty="0">
                          <a:effectLst/>
                        </a:rPr>
                        <a:t>IG</a:t>
                      </a:r>
                      <a:endParaRPr lang="zh-TW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000" kern="100" dirty="0">
                          <a:effectLst/>
                        </a:rPr>
                        <a:t>You</a:t>
                      </a:r>
                      <a:endParaRPr lang="zh-TW" altLang="zh-TW" sz="2000" kern="100" dirty="0">
                        <a:effectLst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000" kern="100" dirty="0">
                          <a:effectLst/>
                        </a:rPr>
                        <a:t>tube</a:t>
                      </a: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zh-TW" sz="2000" kern="100" dirty="0">
                          <a:effectLst/>
                        </a:rPr>
                        <a:t>電商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zh-TW" sz="2000" kern="100" dirty="0">
                          <a:effectLst/>
                        </a:rPr>
                        <a:t>平台</a:t>
                      </a:r>
                      <a:endParaRPr lang="zh-TW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en-US" sz="2000" kern="100" dirty="0">
                          <a:effectLst/>
                        </a:rPr>
                        <a:t>線上</a:t>
                      </a:r>
                      <a:endParaRPr lang="en-US" altLang="zh-TW" sz="2000" kern="100" dirty="0">
                        <a:effectLst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en-US" sz="2000" kern="100" dirty="0">
                          <a:effectLst/>
                        </a:rPr>
                        <a:t>金流</a:t>
                      </a:r>
                      <a:endParaRPr lang="zh-TW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2000" kern="100" dirty="0">
                          <a:effectLst/>
                        </a:rPr>
                        <a:t>視訊</a:t>
                      </a:r>
                      <a:endParaRPr lang="en-US" altLang="zh-TW" sz="2000" kern="100" dirty="0">
                        <a:effectLst/>
                      </a:endParaRPr>
                    </a:p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2000" kern="100" dirty="0">
                          <a:effectLst/>
                        </a:rPr>
                        <a:t>會議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zh-TW" sz="2000" b="1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kumimoji="0" lang="zh-TW" altLang="en-US" sz="2000" b="1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自行</a:t>
                      </a:r>
                      <a:endParaRPr kumimoji="0" lang="en-US" altLang="zh-TW" sz="2000" b="1" i="0" u="none" strike="noStrike" kern="100" cap="none" spc="0" normalizeH="0" baseline="0" noProof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zh-TW" altLang="en-US" sz="2000" b="1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增列</a:t>
                      </a:r>
                      <a:r>
                        <a:rPr kumimoji="0" lang="en-US" altLang="zh-TW" sz="2000" b="1" i="0" u="none" strike="noStrike" kern="1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kumimoji="0" lang="zh-TW" altLang="zh-TW" sz="2000" b="1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zh-TW" sz="2000" b="1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kumimoji="0" lang="zh-TW" altLang="en-US" sz="2000" b="1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自行</a:t>
                      </a:r>
                      <a:endParaRPr kumimoji="0" lang="en-US" altLang="zh-TW" sz="2000" b="1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zh-TW" altLang="en-US" sz="2000" b="1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增列</a:t>
                      </a:r>
                      <a:r>
                        <a:rPr kumimoji="0" lang="en-US" altLang="zh-TW" sz="2000" b="1" i="0" u="none" strike="noStrike" kern="1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kumimoji="0" lang="zh-TW" altLang="zh-TW" sz="2000" b="1" i="0" u="none" strike="noStrike" kern="1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zh-TW" altLang="en-US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自行</a:t>
                      </a:r>
                      <a:endParaRPr lang="en-US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en-US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增列</a:t>
                      </a:r>
                      <a:r>
                        <a:rPr lang="en-US" altLang="zh-TW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(</a:t>
                      </a:r>
                      <a:r>
                        <a:rPr lang="zh-TW" altLang="en-US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自行</a:t>
                      </a:r>
                      <a:endParaRPr lang="en-US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en-US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增列</a:t>
                      </a:r>
                      <a:r>
                        <a:rPr lang="en-US" altLang="zh-TW" sz="20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)</a:t>
                      </a:r>
                      <a:endParaRPr lang="zh-TW" altLang="zh-TW" sz="20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2612702963"/>
                  </a:ext>
                </a:extLst>
              </a:tr>
              <a:tr h="438327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r>
                        <a:rPr lang="en-US" altLang="zh-TW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V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V</a:t>
                      </a: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r>
                        <a:rPr lang="en-US" altLang="zh-TW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V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altLang="zh-TW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V</a:t>
                      </a: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 </a:t>
                      </a:r>
                      <a:r>
                        <a:rPr lang="en-US" altLang="zh-TW" sz="24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V</a:t>
                      </a: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endParaRPr lang="zh-TW" sz="24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2438655344"/>
                  </a:ext>
                </a:extLst>
              </a:tr>
            </a:tbl>
          </a:graphicData>
        </a:graphic>
      </p:graphicFrame>
      <p:sp>
        <p:nvSpPr>
          <p:cNvPr id="6" name="矩形 5">
            <a:extLst>
              <a:ext uri="{FF2B5EF4-FFF2-40B4-BE49-F238E27FC236}">
                <a16:creationId xmlns:a16="http://schemas.microsoft.com/office/drawing/2014/main" id="{EF920F78-05C5-44AA-94B3-E9DC0BECDEED}"/>
              </a:ext>
            </a:extLst>
          </p:cNvPr>
          <p:cNvSpPr/>
          <p:nvPr/>
        </p:nvSpPr>
        <p:spPr>
          <a:xfrm>
            <a:off x="-24680" y="4941168"/>
            <a:ext cx="5328592" cy="52322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28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預計導入供群聚品牌使用之工具</a:t>
            </a:r>
            <a:endParaRPr lang="zh-TW" altLang="en-US" sz="2800" b="1" dirty="0">
              <a:solidFill>
                <a:schemeClr val="bg1">
                  <a:lumMod val="50000"/>
                </a:schemeClr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4448353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/>
        </p:nvSpPr>
        <p:spPr>
          <a:xfrm>
            <a:off x="1321024" y="147134"/>
            <a:ext cx="974352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工作項目與預期績效指標效益說明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預計會做哪些事情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 </a:t>
            </a:r>
            <a:endParaRPr lang="zh-TW" altLang="en-US" sz="3600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graphicFrame>
        <p:nvGraphicFramePr>
          <p:cNvPr id="3" name="表格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4208082"/>
              </p:ext>
            </p:extLst>
          </p:nvPr>
        </p:nvGraphicFramePr>
        <p:xfrm>
          <a:off x="928519" y="793464"/>
          <a:ext cx="10225139" cy="5587866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{5940675A-B579-460E-94D1-54222C63F5DA}</a:tableStyleId>
              </a:tblPr>
              <a:tblGrid>
                <a:gridCol w="19893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37064">
                  <a:extLst>
                    <a:ext uri="{9D8B030D-6E8A-4147-A177-3AD203B41FA5}">
                      <a16:colId xmlns:a16="http://schemas.microsoft.com/office/drawing/2014/main" val="2560455619"/>
                    </a:ext>
                  </a:extLst>
                </a:gridCol>
                <a:gridCol w="279645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80120">
                  <a:extLst>
                    <a:ext uri="{9D8B030D-6E8A-4147-A177-3AD203B41FA5}">
                      <a16:colId xmlns:a16="http://schemas.microsoft.com/office/drawing/2014/main" val="2869809416"/>
                    </a:ext>
                  </a:extLst>
                </a:gridCol>
                <a:gridCol w="51125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76896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TW" sz="16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1600" b="1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對應構面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zh-TW" sz="1600" b="1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績效指標</a:t>
                      </a:r>
                      <a:endParaRPr lang="zh-TW" altLang="zh-TW" sz="16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600" b="1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量化</a:t>
                      </a:r>
                      <a:endParaRPr lang="en-US" altLang="zh-TW" sz="16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  <a:p>
                      <a:pPr marL="0" marR="4445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600" b="1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效益說明</a:t>
                      </a:r>
                      <a:endParaRPr lang="zh-TW" sz="16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600" b="1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進階效益說明</a:t>
                      </a:r>
                      <a:endParaRPr lang="zh-TW" sz="1600" b="1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336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１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 rowSpan="5"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基礎績效指標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dirty="0"/>
                        <a:t>辦理提升數位應用能力活動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US" altLang="zh-TW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4</a:t>
                      </a: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次</a:t>
                      </a:r>
                      <a:endParaRPr 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indent="0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預期讓群聚成員學會數位工具應用並能夠獨立實際操作</a:t>
                      </a:r>
                      <a:endParaRPr 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741875672"/>
                  </a:ext>
                </a:extLst>
              </a:tr>
              <a:tr h="473805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２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pPr marL="0" indent="-12065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TW" altLang="en-US" sz="12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+mn-cs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indent="-12065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群聚主題討論與群聚發展會議</a:t>
                      </a:r>
                      <a:endParaRPr lang="zh-TW" altLang="en-US" sz="12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+mn-cs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US" altLang="zh-TW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8</a:t>
                      </a: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場</a:t>
                      </a:r>
                      <a:endParaRPr 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indent="0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預期透過會議凝聚成員共識，經由會議討論進行群聚成員分工，並決議群聚執行事項。</a:t>
                      </a:r>
                      <a:endParaRPr 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672957361"/>
                  </a:ext>
                </a:extLst>
              </a:tr>
              <a:tr h="473805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３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跨群聚交流參訪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lvl="0"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US" altLang="zh-TW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1</a:t>
                      </a: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次</a:t>
                      </a:r>
                      <a:endParaRPr lang="en-US" alt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+mn-cs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lvl="0" indent="0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透過參訪學習其他群聚發展經驗與執行過程面臨問題，並藉此洽談合作可能性。</a:t>
                      </a:r>
                      <a:endParaRPr lang="en-US" alt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+mn-cs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336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４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pPr marL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主題服務之體驗、使用、消費人次等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lvl="0"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US" altLang="zh-TW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50</a:t>
                      </a: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人次</a:t>
                      </a:r>
                      <a:endParaRPr 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lvl="0" indent="0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預期達</a:t>
                      </a:r>
                      <a:r>
                        <a:rPr lang="en-US" altLang="zh-TW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50</a:t>
                      </a: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人次消費，營業額</a:t>
                      </a:r>
                      <a:r>
                        <a:rPr lang="en-US" altLang="zh-TW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OOOO</a:t>
                      </a: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元。</a:t>
                      </a:r>
                      <a:endParaRPr 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336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５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pPr marL="0" indent="-12065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indent="-12065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開發新產品</a:t>
                      </a:r>
                      <a:r>
                        <a:rPr lang="en-US" altLang="zh-TW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/</a:t>
                      </a:r>
                      <a:r>
                        <a:rPr lang="zh-TW" altLang="en-US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服務</a:t>
                      </a:r>
                      <a:r>
                        <a:rPr lang="en-US" altLang="zh-TW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/</a:t>
                      </a:r>
                      <a:r>
                        <a:rPr lang="zh-TW" altLang="en-US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通路數</a:t>
                      </a:r>
                      <a:endParaRPr lang="zh-TW" sz="12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lvl="0"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US" altLang="zh-TW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式</a:t>
                      </a:r>
                      <a:endParaRPr 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lvl="0" indent="0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結合群聚成員產品，共同推出組合商品，並帶動群聚商機</a:t>
                      </a:r>
                      <a:r>
                        <a:rPr lang="en-US" altLang="zh-TW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OOOO</a:t>
                      </a:r>
                      <a:r>
                        <a:rPr lang="zh-TW" altLang="en-US" sz="12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元。</a:t>
                      </a:r>
                      <a:endParaRPr lang="zh-TW" sz="120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1088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６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-12065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+mn-cs"/>
                        </a:rPr>
                        <a:t>資訊加值力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lvl="0" indent="-12065" algn="just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en-US" sz="1200" kern="100" dirty="0">
                        <a:solidFill>
                          <a:schemeClr val="tx1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+mn-cs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lvl="0"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4445" lvl="0" indent="0">
                        <a:lnSpc>
                          <a:spcPct val="100000"/>
                        </a:lnSpc>
                        <a:spcAft>
                          <a:spcPts val="0"/>
                        </a:spcAft>
                        <a:buFont typeface="+mj-lt"/>
                        <a:buNone/>
                      </a:pP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41088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７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ctr" defTabSz="1219170" rtl="0" eaLnBrk="1" latinLnBrk="0" hangingPunct="1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服務優化力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41088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altLang="zh-TW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8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ctr" defTabSz="1219170" rtl="0" eaLnBrk="1" latinLnBrk="0" hangingPunct="1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組織合作力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833098741"/>
                  </a:ext>
                </a:extLst>
              </a:tr>
              <a:tr h="641088"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altLang="zh-TW" sz="1200" kern="100" dirty="0"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9</a:t>
                      </a:r>
                      <a:endParaRPr lang="zh-TW" sz="1200" kern="100" dirty="0"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algn="ctr" defTabSz="1219170" rtl="0" eaLnBrk="1" latinLnBrk="0" hangingPunct="1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zh-TW" altLang="en-US" sz="1200" kern="100" dirty="0">
                          <a:solidFill>
                            <a:schemeClr val="tx1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環境擴散力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zh-TW" altLang="en-US" dirty="0"/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952622995"/>
                  </a:ext>
                </a:extLst>
              </a:tr>
            </a:tbl>
          </a:graphicData>
        </a:graphic>
      </p:graphicFrame>
      <p:sp>
        <p:nvSpPr>
          <p:cNvPr id="2" name="文字方塊 1"/>
          <p:cNvSpPr txBox="1"/>
          <p:nvPr/>
        </p:nvSpPr>
        <p:spPr>
          <a:xfrm>
            <a:off x="4100481" y="6443583"/>
            <a:ext cx="335380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16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*請自行擴充，可寫兩頁或三頁簡報</a:t>
            </a:r>
          </a:p>
        </p:txBody>
      </p:sp>
    </p:spTree>
    <p:extLst>
      <p:ext uri="{BB962C8B-B14F-4D97-AF65-F5344CB8AC3E}">
        <p14:creationId xmlns:p14="http://schemas.microsoft.com/office/powerpoint/2010/main" val="41593028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>
            <a:extLst>
              <a:ext uri="{FF2B5EF4-FFF2-40B4-BE49-F238E27FC236}">
                <a16:creationId xmlns:a16="http://schemas.microsoft.com/office/drawing/2014/main" id="{38AF6C31-BE9D-458E-83BD-3F55EDB1DEB0}"/>
              </a:ext>
            </a:extLst>
          </p:cNvPr>
          <p:cNvSpPr/>
          <p:nvPr/>
        </p:nvSpPr>
        <p:spPr>
          <a:xfrm>
            <a:off x="1339930" y="70894"/>
            <a:ext cx="944013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數位群聚輔導後預期差異</a:t>
            </a:r>
          </a:p>
        </p:txBody>
      </p:sp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B243C77C-7913-40B3-AFFD-1E12215E8C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758667"/>
              </p:ext>
            </p:extLst>
          </p:nvPr>
        </p:nvGraphicFramePr>
        <p:xfrm>
          <a:off x="443370" y="980728"/>
          <a:ext cx="11413269" cy="5228688"/>
        </p:xfrm>
        <a:graphic>
          <a:graphicData uri="http://schemas.openxmlformats.org/drawingml/2006/table">
            <a:tbl>
              <a:tblPr firstRow="1" firstCol="1" bandRow="1">
                <a:tableStyleId>{616DA210-FB5B-4158-B5E0-FEB733F419BA}</a:tableStyleId>
              </a:tblPr>
              <a:tblGrid>
                <a:gridCol w="3804423">
                  <a:extLst>
                    <a:ext uri="{9D8B030D-6E8A-4147-A177-3AD203B41FA5}">
                      <a16:colId xmlns:a16="http://schemas.microsoft.com/office/drawing/2014/main" val="3032137625"/>
                    </a:ext>
                  </a:extLst>
                </a:gridCol>
                <a:gridCol w="3804423">
                  <a:extLst>
                    <a:ext uri="{9D8B030D-6E8A-4147-A177-3AD203B41FA5}">
                      <a16:colId xmlns:a16="http://schemas.microsoft.com/office/drawing/2014/main" val="3629586362"/>
                    </a:ext>
                  </a:extLst>
                </a:gridCol>
                <a:gridCol w="3804423">
                  <a:extLst>
                    <a:ext uri="{9D8B030D-6E8A-4147-A177-3AD203B41FA5}">
                      <a16:colId xmlns:a16="http://schemas.microsoft.com/office/drawing/2014/main" val="756464038"/>
                    </a:ext>
                  </a:extLst>
                </a:gridCol>
              </a:tblGrid>
              <a:tr h="839568">
                <a:tc>
                  <a:txBody>
                    <a:bodyPr/>
                    <a:lstStyle/>
                    <a:p>
                      <a:pPr marL="0" marR="0" lvl="0" indent="0" algn="ctr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2400" kern="100" dirty="0">
                          <a:effectLst/>
                        </a:rPr>
                        <a:t>提案前現況</a:t>
                      </a:r>
                      <a:endParaRPr lang="en-US" altLang="zh-TW" sz="2400" kern="100" dirty="0">
                        <a:effectLst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en-US" sz="2400" kern="100" dirty="0">
                          <a:effectLst/>
                        </a:rPr>
                        <a:t>預期發展結果</a:t>
                      </a:r>
                      <a:endParaRPr lang="en-US" altLang="zh-TW" sz="2400" kern="100" dirty="0">
                        <a:effectLst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zh-TW" altLang="en-US" sz="2400" kern="100" dirty="0">
                          <a:effectLst/>
                        </a:rPr>
                        <a:t>評估方式說明</a:t>
                      </a:r>
                      <a:endParaRPr lang="en-US" altLang="zh-TW" sz="2400" kern="100" dirty="0">
                        <a:effectLst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2612702963"/>
                  </a:ext>
                </a:extLst>
              </a:tr>
              <a:tr h="731520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r>
                        <a:rPr lang="zh-TW" altLang="en-US" sz="2000" b="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目前的狀況</a:t>
                      </a: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marL="0" marR="0" lvl="0" indent="0" algn="just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200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執行後預期發展的樣子</a:t>
                      </a:r>
                      <a:endParaRPr lang="zh-TW" altLang="zh-TW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marL="0" marR="0" lvl="0" indent="0" algn="just" defTabSz="121917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2000" b="0" kern="1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  <a:cs typeface="Times New Roman" panose="02020603050405020304" pitchFamily="18" charset="0"/>
                        </a:rPr>
                        <a:t>說明這個發展結果是有益的</a:t>
                      </a:r>
                      <a:endParaRPr lang="zh-TW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2438655344"/>
                  </a:ext>
                </a:extLst>
              </a:tr>
              <a:tr h="731520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2991858350"/>
                  </a:ext>
                </a:extLst>
              </a:tr>
              <a:tr h="731520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1366299381"/>
                  </a:ext>
                </a:extLst>
              </a:tr>
              <a:tr h="731520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4007602073"/>
                  </a:ext>
                </a:extLst>
              </a:tr>
              <a:tr h="731520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3242080744"/>
                  </a:ext>
                </a:extLst>
              </a:tr>
              <a:tr h="731520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altLang="en-US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</a:pPr>
                      <a:endParaRPr lang="zh-TW" sz="2000" b="0" kern="1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  <a:cs typeface="Times New Roman" panose="02020603050405020304" pitchFamily="18" charset="0"/>
                      </a:endParaRPr>
                    </a:p>
                  </a:txBody>
                  <a:tcPr marL="65620" marR="65620" marT="0" marB="0" anchor="ctr"/>
                </a:tc>
                <a:extLst>
                  <a:ext uri="{0D108BD9-81ED-4DB2-BD59-A6C34878D82A}">
                    <a16:rowId xmlns:a16="http://schemas.microsoft.com/office/drawing/2014/main" val="15950076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0942141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>
            <a:extLst>
              <a:ext uri="{FF2B5EF4-FFF2-40B4-BE49-F238E27FC236}">
                <a16:creationId xmlns:a16="http://schemas.microsoft.com/office/drawing/2014/main" id="{A736CB67-7B7A-4C52-B3D3-F4870C45D624}"/>
              </a:ext>
            </a:extLst>
          </p:cNvPr>
          <p:cNvSpPr/>
          <p:nvPr/>
        </p:nvSpPr>
        <p:spPr>
          <a:xfrm>
            <a:off x="1339930" y="70894"/>
            <a:ext cx="944013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zh-TW" altLang="en-US" sz="3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群聚分工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為了完成群聚目標，成員如何分工？</a:t>
            </a:r>
            <a:r>
              <a:rPr lang="en-US" altLang="zh-TW" b="1" dirty="0">
                <a:solidFill>
                  <a:schemeClr val="bg1">
                    <a:lumMod val="50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endParaRPr lang="zh-TW" altLang="en-US" sz="3600" b="1" dirty="0">
              <a:solidFill>
                <a:schemeClr val="bg1">
                  <a:lumMod val="50000"/>
                </a:schemeClr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42416860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常用字体2">
      <a:majorFont>
        <a:latin typeface="Impact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1A7BAE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13037</TotalTime>
  <Words>1028</Words>
  <Application>Microsoft Office PowerPoint</Application>
  <PresentationFormat>寬螢幕</PresentationFormat>
  <Paragraphs>324</Paragraphs>
  <Slides>14</Slides>
  <Notes>3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14</vt:i4>
      </vt:variant>
    </vt:vector>
  </HeadingPairs>
  <TitlesOfParts>
    <vt:vector size="19" baseType="lpstr">
      <vt:lpstr>微軟正黑體</vt:lpstr>
      <vt:lpstr>Arial</vt:lpstr>
      <vt:lpstr>Calibri</vt:lpstr>
      <vt:lpstr>Impact</vt:lpstr>
      <vt:lpstr>Office 主题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中華軟協-林仁尉</dc:creator>
  <cp:lastModifiedBy>中華軟協-江珮綺</cp:lastModifiedBy>
  <cp:revision>1055</cp:revision>
  <cp:lastPrinted>2020-12-15T08:38:35Z</cp:lastPrinted>
  <dcterms:modified xsi:type="dcterms:W3CDTF">2020-12-15T09:50:06Z</dcterms:modified>
</cp:coreProperties>
</file>

<file path=docProps/thumbnail.jpeg>
</file>