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2"/>
  </p:notesMasterIdLst>
  <p:handoutMasterIdLst>
    <p:handoutMasterId r:id="rId23"/>
  </p:handoutMasterIdLst>
  <p:sldIdLst>
    <p:sldId id="283" r:id="rId2"/>
    <p:sldId id="257" r:id="rId3"/>
    <p:sldId id="270" r:id="rId4"/>
    <p:sldId id="260" r:id="rId5"/>
    <p:sldId id="259" r:id="rId6"/>
    <p:sldId id="274" r:id="rId7"/>
    <p:sldId id="275" r:id="rId8"/>
    <p:sldId id="276" r:id="rId9"/>
    <p:sldId id="279" r:id="rId10"/>
    <p:sldId id="286" r:id="rId11"/>
    <p:sldId id="261" r:id="rId12"/>
    <p:sldId id="280" r:id="rId13"/>
    <p:sldId id="264" r:id="rId14"/>
    <p:sldId id="265" r:id="rId15"/>
    <p:sldId id="266" r:id="rId16"/>
    <p:sldId id="267" r:id="rId17"/>
    <p:sldId id="268" r:id="rId18"/>
    <p:sldId id="269" r:id="rId19"/>
    <p:sldId id="281" r:id="rId20"/>
    <p:sldId id="282" r:id="rId21"/>
  </p:sldIdLst>
  <p:sldSz cx="9144000" cy="6858000" type="screen4x3"/>
  <p:notesSz cx="6799263" cy="9875838"/>
  <p:defaultTextStyle>
    <a:defPPr>
      <a:defRPr lang="zh-TW"/>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11">
          <p15:clr>
            <a:srgbClr val="A4A3A4"/>
          </p15:clr>
        </p15:guide>
        <p15:guide id="2" pos="2142">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0C0C0"/>
    <a:srgbClr val="FF6600"/>
    <a:srgbClr val="CC3300"/>
    <a:srgbClr val="A6A6A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372DA6F-729B-4C74-A5EC-E89392553EC9}" v="12" dt="2023-03-31T13:06:16.881"/>
  </p1510:revLst>
</p1510:revInfo>
</file>

<file path=ppt/tableStyles.xml><?xml version="1.0" encoding="utf-8"?>
<a:tblStyleLst xmlns:a="http://schemas.openxmlformats.org/drawingml/2006/main" def="{5C22544A-7EE6-4342-B048-85BDC9FD1C3A}">
  <a:tblStyle styleId="{5C22544A-7EE6-4342-B048-85BDC9FD1C3A}" styleName="中等深淺樣式 2 - 輔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無樣式、表格格線">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0" d="100"/>
          <a:sy n="70" d="100"/>
        </p:scale>
        <p:origin x="1738" y="53"/>
      </p:cViewPr>
      <p:guideLst>
        <p:guide orient="horz" pos="2160"/>
        <p:guide pos="2880"/>
      </p:guideLst>
    </p:cSldViewPr>
  </p:slideViewPr>
  <p:notesTextViewPr>
    <p:cViewPr>
      <p:scale>
        <a:sx n="1" d="1"/>
        <a:sy n="1" d="1"/>
      </p:scale>
      <p:origin x="0" y="0"/>
    </p:cViewPr>
  </p:notesTextViewPr>
  <p:notesViewPr>
    <p:cSldViewPr snapToGrid="0">
      <p:cViewPr>
        <p:scale>
          <a:sx n="1" d="2"/>
          <a:sy n="1" d="2"/>
        </p:scale>
        <p:origin x="0" y="0"/>
      </p:cViewPr>
      <p:guideLst>
        <p:guide orient="horz" pos="3111"/>
        <p:guide pos="2142"/>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microsoft.com/office/2015/10/relationships/revisionInfo" Target="revisionInfo.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28" Type="http://schemas.microsoft.com/office/2016/11/relationships/changesInfo" Target="changesInfos/changesInfo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ufam[戴淑芬]" userId="S::sufam@pidc.org.tw::3508133d-0e5e-4d74-9553-4f7565f88505" providerId="AD" clId="Web-{8D9E65AB-4659-31BD-64B8-88CDFD021B9C}"/>
    <pc:docChg chg="modSld">
      <pc:chgData name="sufam[戴淑芬]" userId="S::sufam@pidc.org.tw::3508133d-0e5e-4d74-9553-4f7565f88505" providerId="AD" clId="Web-{8D9E65AB-4659-31BD-64B8-88CDFD021B9C}" dt="2023-03-28T16:13:57.169" v="0" actId="20577"/>
      <pc:docMkLst>
        <pc:docMk/>
      </pc:docMkLst>
      <pc:sldChg chg="modSp">
        <pc:chgData name="sufam[戴淑芬]" userId="S::sufam@pidc.org.tw::3508133d-0e5e-4d74-9553-4f7565f88505" providerId="AD" clId="Web-{8D9E65AB-4659-31BD-64B8-88CDFD021B9C}" dt="2023-03-28T16:13:57.169" v="0" actId="20577"/>
        <pc:sldMkLst>
          <pc:docMk/>
          <pc:sldMk cId="551532633" sldId="283"/>
        </pc:sldMkLst>
        <pc:spChg chg="mod">
          <ac:chgData name="sufam[戴淑芬]" userId="S::sufam@pidc.org.tw::3508133d-0e5e-4d74-9553-4f7565f88505" providerId="AD" clId="Web-{8D9E65AB-4659-31BD-64B8-88CDFD021B9C}" dt="2023-03-28T16:13:57.169" v="0" actId="20577"/>
          <ac:spMkLst>
            <pc:docMk/>
            <pc:sldMk cId="551532633" sldId="283"/>
            <ac:spMk id="13" creationId="{00000000-0000-0000-0000-000000000000}"/>
          </ac:spMkLst>
        </pc:spChg>
      </pc:sldChg>
    </pc:docChg>
  </pc:docChgLst>
  <pc:docChgLst>
    <pc:chgData name="sufam[戴淑芬]" userId="S::sufam@pidc.org.tw::3508133d-0e5e-4d74-9553-4f7565f88505" providerId="AD" clId="Web-{CC85F3F7-93AF-A312-BA17-591517294884}"/>
    <pc:docChg chg="modSld">
      <pc:chgData name="sufam[戴淑芬]" userId="S::sufam@pidc.org.tw::3508133d-0e5e-4d74-9553-4f7565f88505" providerId="AD" clId="Web-{CC85F3F7-93AF-A312-BA17-591517294884}" dt="2023-03-28T16:12:58.206" v="8" actId="20577"/>
      <pc:docMkLst>
        <pc:docMk/>
      </pc:docMkLst>
      <pc:sldChg chg="modSp">
        <pc:chgData name="sufam[戴淑芬]" userId="S::sufam@pidc.org.tw::3508133d-0e5e-4d74-9553-4f7565f88505" providerId="AD" clId="Web-{CC85F3F7-93AF-A312-BA17-591517294884}" dt="2023-03-28T16:12:58.206" v="8" actId="20577"/>
        <pc:sldMkLst>
          <pc:docMk/>
          <pc:sldMk cId="551532633" sldId="283"/>
        </pc:sldMkLst>
        <pc:spChg chg="mod">
          <ac:chgData name="sufam[戴淑芬]" userId="S::sufam@pidc.org.tw::3508133d-0e5e-4d74-9553-4f7565f88505" providerId="AD" clId="Web-{CC85F3F7-93AF-A312-BA17-591517294884}" dt="2023-03-28T16:12:58.206" v="8" actId="20577"/>
          <ac:spMkLst>
            <pc:docMk/>
            <pc:sldMk cId="551532633" sldId="283"/>
            <ac:spMk id="13" creationId="{00000000-0000-0000-0000-000000000000}"/>
          </ac:spMkLst>
        </pc:spChg>
        <pc:graphicFrameChg chg="mod modGraphic">
          <ac:chgData name="sufam[戴淑芬]" userId="S::sufam@pidc.org.tw::3508133d-0e5e-4d74-9553-4f7565f88505" providerId="AD" clId="Web-{CC85F3F7-93AF-A312-BA17-591517294884}" dt="2023-03-28T16:12:02.345" v="5"/>
          <ac:graphicFrameMkLst>
            <pc:docMk/>
            <pc:sldMk cId="551532633" sldId="283"/>
            <ac:graphicFrameMk id="10" creationId="{00000000-0000-0000-0000-000000000000}"/>
          </ac:graphicFrameMkLst>
        </pc:graphicFrameChg>
      </pc:sldChg>
    </pc:docChg>
  </pc:docChgLst>
  <pc:docChgLst>
    <pc:chgData name="sufam[戴淑芬]" userId="3508133d-0e5e-4d74-9553-4f7565f88505" providerId="ADAL" clId="{0372DA6F-729B-4C74-A5EC-E89392553EC9}"/>
    <pc:docChg chg="undo custSel modSld modMainMaster">
      <pc:chgData name="sufam[戴淑芬]" userId="3508133d-0e5e-4d74-9553-4f7565f88505" providerId="ADAL" clId="{0372DA6F-729B-4C74-A5EC-E89392553EC9}" dt="2023-03-31T13:06:18.551" v="745" actId="108"/>
      <pc:docMkLst>
        <pc:docMk/>
      </pc:docMkLst>
      <pc:sldChg chg="modSp mod">
        <pc:chgData name="sufam[戴淑芬]" userId="3508133d-0e5e-4d74-9553-4f7565f88505" providerId="ADAL" clId="{0372DA6F-729B-4C74-A5EC-E89392553EC9}" dt="2023-03-31T09:39:55.030" v="0" actId="6549"/>
        <pc:sldMkLst>
          <pc:docMk/>
          <pc:sldMk cId="2213141287" sldId="257"/>
        </pc:sldMkLst>
        <pc:spChg chg="mod">
          <ac:chgData name="sufam[戴淑芬]" userId="3508133d-0e5e-4d74-9553-4f7565f88505" providerId="ADAL" clId="{0372DA6F-729B-4C74-A5EC-E89392553EC9}" dt="2023-03-31T09:39:55.030" v="0" actId="6549"/>
          <ac:spMkLst>
            <pc:docMk/>
            <pc:sldMk cId="2213141287" sldId="257"/>
            <ac:spMk id="5" creationId="{00000000-0000-0000-0000-000000000000}"/>
          </ac:spMkLst>
        </pc:spChg>
      </pc:sldChg>
      <pc:sldChg chg="addSp delSp modSp mod">
        <pc:chgData name="sufam[戴淑芬]" userId="3508133d-0e5e-4d74-9553-4f7565f88505" providerId="ADAL" clId="{0372DA6F-729B-4C74-A5EC-E89392553EC9}" dt="2023-03-31T10:20:24.274" v="529" actId="14100"/>
        <pc:sldMkLst>
          <pc:docMk/>
          <pc:sldMk cId="4199770350" sldId="259"/>
        </pc:sldMkLst>
        <pc:spChg chg="add mod">
          <ac:chgData name="sufam[戴淑芬]" userId="3508133d-0e5e-4d74-9553-4f7565f88505" providerId="ADAL" clId="{0372DA6F-729B-4C74-A5EC-E89392553EC9}" dt="2023-03-31T10:20:24.274" v="529" actId="14100"/>
          <ac:spMkLst>
            <pc:docMk/>
            <pc:sldMk cId="4199770350" sldId="259"/>
            <ac:spMk id="3" creationId="{299AE879-9D44-DB30-1D18-86DBC45B71A3}"/>
          </ac:spMkLst>
        </pc:spChg>
        <pc:spChg chg="del mod">
          <ac:chgData name="sufam[戴淑芬]" userId="3508133d-0e5e-4d74-9553-4f7565f88505" providerId="ADAL" clId="{0372DA6F-729B-4C74-A5EC-E89392553EC9}" dt="2023-03-31T10:20:19.569" v="527" actId="478"/>
          <ac:spMkLst>
            <pc:docMk/>
            <pc:sldMk cId="4199770350" sldId="259"/>
            <ac:spMk id="9" creationId="{00000000-0000-0000-0000-000000000000}"/>
          </ac:spMkLst>
        </pc:spChg>
        <pc:spChg chg="mod">
          <ac:chgData name="sufam[戴淑芬]" userId="3508133d-0e5e-4d74-9553-4f7565f88505" providerId="ADAL" clId="{0372DA6F-729B-4C74-A5EC-E89392553EC9}" dt="2023-03-31T09:57:11.776" v="115" actId="1076"/>
          <ac:spMkLst>
            <pc:docMk/>
            <pc:sldMk cId="4199770350" sldId="259"/>
            <ac:spMk id="10" creationId="{00000000-0000-0000-0000-000000000000}"/>
          </ac:spMkLst>
        </pc:spChg>
      </pc:sldChg>
      <pc:sldChg chg="modSp mod">
        <pc:chgData name="sufam[戴淑芬]" userId="3508133d-0e5e-4d74-9553-4f7565f88505" providerId="ADAL" clId="{0372DA6F-729B-4C74-A5EC-E89392553EC9}" dt="2023-03-31T10:42:17.932" v="710" actId="20577"/>
        <pc:sldMkLst>
          <pc:docMk/>
          <pc:sldMk cId="4199770350" sldId="260"/>
        </pc:sldMkLst>
        <pc:spChg chg="mod">
          <ac:chgData name="sufam[戴淑芬]" userId="3508133d-0e5e-4d74-9553-4f7565f88505" providerId="ADAL" clId="{0372DA6F-729B-4C74-A5EC-E89392553EC9}" dt="2023-03-31T10:09:25.265" v="451" actId="20577"/>
          <ac:spMkLst>
            <pc:docMk/>
            <pc:sldMk cId="4199770350" sldId="260"/>
            <ac:spMk id="7" creationId="{00000000-0000-0000-0000-000000000000}"/>
          </ac:spMkLst>
        </pc:spChg>
        <pc:graphicFrameChg chg="mod modGraphic">
          <ac:chgData name="sufam[戴淑芬]" userId="3508133d-0e5e-4d74-9553-4f7565f88505" providerId="ADAL" clId="{0372DA6F-729B-4C74-A5EC-E89392553EC9}" dt="2023-03-31T10:42:17.932" v="710" actId="20577"/>
          <ac:graphicFrameMkLst>
            <pc:docMk/>
            <pc:sldMk cId="4199770350" sldId="260"/>
            <ac:graphicFrameMk id="3" creationId="{00000000-0000-0000-0000-000000000000}"/>
          </ac:graphicFrameMkLst>
        </pc:graphicFrameChg>
      </pc:sldChg>
      <pc:sldChg chg="modSp mod">
        <pc:chgData name="sufam[戴淑芬]" userId="3508133d-0e5e-4d74-9553-4f7565f88505" providerId="ADAL" clId="{0372DA6F-729B-4C74-A5EC-E89392553EC9}" dt="2023-03-31T10:03:47.049" v="327" actId="20577"/>
        <pc:sldMkLst>
          <pc:docMk/>
          <pc:sldMk cId="4199770350" sldId="264"/>
        </pc:sldMkLst>
        <pc:graphicFrameChg chg="mod modGraphic">
          <ac:chgData name="sufam[戴淑芬]" userId="3508133d-0e5e-4d74-9553-4f7565f88505" providerId="ADAL" clId="{0372DA6F-729B-4C74-A5EC-E89392553EC9}" dt="2023-03-31T10:03:47.049" v="327" actId="20577"/>
          <ac:graphicFrameMkLst>
            <pc:docMk/>
            <pc:sldMk cId="4199770350" sldId="264"/>
            <ac:graphicFrameMk id="3" creationId="{00000000-0000-0000-0000-000000000000}"/>
          </ac:graphicFrameMkLst>
        </pc:graphicFrameChg>
      </pc:sldChg>
      <pc:sldChg chg="modSp mod">
        <pc:chgData name="sufam[戴淑芬]" userId="3508133d-0e5e-4d74-9553-4f7565f88505" providerId="ADAL" clId="{0372DA6F-729B-4C74-A5EC-E89392553EC9}" dt="2023-03-31T10:04:11.356" v="341" actId="20577"/>
        <pc:sldMkLst>
          <pc:docMk/>
          <pc:sldMk cId="4199770350" sldId="265"/>
        </pc:sldMkLst>
        <pc:graphicFrameChg chg="modGraphic">
          <ac:chgData name="sufam[戴淑芬]" userId="3508133d-0e5e-4d74-9553-4f7565f88505" providerId="ADAL" clId="{0372DA6F-729B-4C74-A5EC-E89392553EC9}" dt="2023-03-31T10:04:11.356" v="341" actId="20577"/>
          <ac:graphicFrameMkLst>
            <pc:docMk/>
            <pc:sldMk cId="4199770350" sldId="265"/>
            <ac:graphicFrameMk id="3" creationId="{00000000-0000-0000-0000-000000000000}"/>
          </ac:graphicFrameMkLst>
        </pc:graphicFrameChg>
      </pc:sldChg>
      <pc:sldChg chg="modSp mod">
        <pc:chgData name="sufam[戴淑芬]" userId="3508133d-0e5e-4d74-9553-4f7565f88505" providerId="ADAL" clId="{0372DA6F-729B-4C74-A5EC-E89392553EC9}" dt="2023-03-31T10:05:04.430" v="349" actId="108"/>
        <pc:sldMkLst>
          <pc:docMk/>
          <pc:sldMk cId="3753392662" sldId="266"/>
        </pc:sldMkLst>
        <pc:spChg chg="mod">
          <ac:chgData name="sufam[戴淑芬]" userId="3508133d-0e5e-4d74-9553-4f7565f88505" providerId="ADAL" clId="{0372DA6F-729B-4C74-A5EC-E89392553EC9}" dt="2023-03-31T10:05:04.430" v="349" actId="108"/>
          <ac:spMkLst>
            <pc:docMk/>
            <pc:sldMk cId="3753392662" sldId="266"/>
            <ac:spMk id="5" creationId="{00000000-0000-0000-0000-000000000000}"/>
          </ac:spMkLst>
        </pc:spChg>
      </pc:sldChg>
      <pc:sldChg chg="modSp mod">
        <pc:chgData name="sufam[戴淑芬]" userId="3508133d-0e5e-4d74-9553-4f7565f88505" providerId="ADAL" clId="{0372DA6F-729B-4C74-A5EC-E89392553EC9}" dt="2023-03-31T10:36:10.784" v="567" actId="20577"/>
        <pc:sldMkLst>
          <pc:docMk/>
          <pc:sldMk cId="980555893" sldId="267"/>
        </pc:sldMkLst>
        <pc:spChg chg="mod">
          <ac:chgData name="sufam[戴淑芬]" userId="3508133d-0e5e-4d74-9553-4f7565f88505" providerId="ADAL" clId="{0372DA6F-729B-4C74-A5EC-E89392553EC9}" dt="2023-03-31T10:36:10.784" v="567" actId="20577"/>
          <ac:spMkLst>
            <pc:docMk/>
            <pc:sldMk cId="980555893" sldId="267"/>
            <ac:spMk id="6" creationId="{00000000-0000-0000-0000-000000000000}"/>
          </ac:spMkLst>
        </pc:spChg>
        <pc:graphicFrameChg chg="modGraphic">
          <ac:chgData name="sufam[戴淑芬]" userId="3508133d-0e5e-4d74-9553-4f7565f88505" providerId="ADAL" clId="{0372DA6F-729B-4C74-A5EC-E89392553EC9}" dt="2023-03-31T10:05:17.222" v="364" actId="20577"/>
          <ac:graphicFrameMkLst>
            <pc:docMk/>
            <pc:sldMk cId="980555893" sldId="267"/>
            <ac:graphicFrameMk id="5" creationId="{00000000-0000-0000-0000-000000000000}"/>
          </ac:graphicFrameMkLst>
        </pc:graphicFrameChg>
      </pc:sldChg>
      <pc:sldChg chg="addSp delSp modSp mod">
        <pc:chgData name="sufam[戴淑芬]" userId="3508133d-0e5e-4d74-9553-4f7565f88505" providerId="ADAL" clId="{0372DA6F-729B-4C74-A5EC-E89392553EC9}" dt="2023-03-31T10:44:04.941" v="722" actId="20577"/>
        <pc:sldMkLst>
          <pc:docMk/>
          <pc:sldMk cId="1618524604" sldId="268"/>
        </pc:sldMkLst>
        <pc:spChg chg="add del mod">
          <ac:chgData name="sufam[戴淑芬]" userId="3508133d-0e5e-4d74-9553-4f7565f88505" providerId="ADAL" clId="{0372DA6F-729B-4C74-A5EC-E89392553EC9}" dt="2023-03-31T10:44:04.941" v="722" actId="20577"/>
          <ac:spMkLst>
            <pc:docMk/>
            <pc:sldMk cId="1618524604" sldId="268"/>
            <ac:spMk id="6" creationId="{00000000-0000-0000-0000-000000000000}"/>
          </ac:spMkLst>
        </pc:spChg>
      </pc:sldChg>
      <pc:sldChg chg="modSp mod">
        <pc:chgData name="sufam[戴淑芬]" userId="3508133d-0e5e-4d74-9553-4f7565f88505" providerId="ADAL" clId="{0372DA6F-729B-4C74-A5EC-E89392553EC9}" dt="2023-03-31T10:40:51.496" v="659"/>
        <pc:sldMkLst>
          <pc:docMk/>
          <pc:sldMk cId="1882069708" sldId="270"/>
        </pc:sldMkLst>
        <pc:graphicFrameChg chg="mod modGraphic">
          <ac:chgData name="sufam[戴淑芬]" userId="3508133d-0e5e-4d74-9553-4f7565f88505" providerId="ADAL" clId="{0372DA6F-729B-4C74-A5EC-E89392553EC9}" dt="2023-03-31T10:40:51.496" v="659"/>
          <ac:graphicFrameMkLst>
            <pc:docMk/>
            <pc:sldMk cId="1882069708" sldId="270"/>
            <ac:graphicFrameMk id="5" creationId="{00000000-0000-0000-0000-000000000000}"/>
          </ac:graphicFrameMkLst>
        </pc:graphicFrameChg>
      </pc:sldChg>
      <pc:sldChg chg="addSp delSp modSp mod">
        <pc:chgData name="sufam[戴淑芬]" userId="3508133d-0e5e-4d74-9553-4f7565f88505" providerId="ADAL" clId="{0372DA6F-729B-4C74-A5EC-E89392553EC9}" dt="2023-03-31T13:05:20.617" v="737" actId="6549"/>
        <pc:sldMkLst>
          <pc:docMk/>
          <pc:sldMk cId="4180366883" sldId="274"/>
        </pc:sldMkLst>
        <pc:spChg chg="add mod">
          <ac:chgData name="sufam[戴淑芬]" userId="3508133d-0e5e-4d74-9553-4f7565f88505" providerId="ADAL" clId="{0372DA6F-729B-4C74-A5EC-E89392553EC9}" dt="2023-03-31T13:05:20.617" v="737" actId="6549"/>
          <ac:spMkLst>
            <pc:docMk/>
            <pc:sldMk cId="4180366883" sldId="274"/>
            <ac:spMk id="3" creationId="{9B4A79A7-392C-986B-54CA-44B3ABDAE8B0}"/>
          </ac:spMkLst>
        </pc:spChg>
        <pc:spChg chg="del mod">
          <ac:chgData name="sufam[戴淑芬]" userId="3508133d-0e5e-4d74-9553-4f7565f88505" providerId="ADAL" clId="{0372DA6F-729B-4C74-A5EC-E89392553EC9}" dt="2023-03-31T10:20:11.297" v="525" actId="478"/>
          <ac:spMkLst>
            <pc:docMk/>
            <pc:sldMk cId="4180366883" sldId="274"/>
            <ac:spMk id="9" creationId="{00000000-0000-0000-0000-000000000000}"/>
          </ac:spMkLst>
        </pc:spChg>
        <pc:spChg chg="mod">
          <ac:chgData name="sufam[戴淑芬]" userId="3508133d-0e5e-4d74-9553-4f7565f88505" providerId="ADAL" clId="{0372DA6F-729B-4C74-A5EC-E89392553EC9}" dt="2023-03-31T09:58:01.483" v="141" actId="1076"/>
          <ac:spMkLst>
            <pc:docMk/>
            <pc:sldMk cId="4180366883" sldId="274"/>
            <ac:spMk id="10" creationId="{00000000-0000-0000-0000-000000000000}"/>
          </ac:spMkLst>
        </pc:spChg>
        <pc:spChg chg="mod">
          <ac:chgData name="sufam[戴淑芬]" userId="3508133d-0e5e-4d74-9553-4f7565f88505" providerId="ADAL" clId="{0372DA6F-729B-4C74-A5EC-E89392553EC9}" dt="2023-03-31T09:57:58.603" v="140" actId="1076"/>
          <ac:spMkLst>
            <pc:docMk/>
            <pc:sldMk cId="4180366883" sldId="274"/>
            <ac:spMk id="11" creationId="{00000000-0000-0000-0000-000000000000}"/>
          </ac:spMkLst>
        </pc:spChg>
      </pc:sldChg>
      <pc:sldChg chg="addSp delSp modSp mod">
        <pc:chgData name="sufam[戴淑芬]" userId="3508133d-0e5e-4d74-9553-4f7565f88505" providerId="ADAL" clId="{0372DA6F-729B-4C74-A5EC-E89392553EC9}" dt="2023-03-31T13:05:13.040" v="735" actId="20577"/>
        <pc:sldMkLst>
          <pc:docMk/>
          <pc:sldMk cId="481006021" sldId="275"/>
        </pc:sldMkLst>
        <pc:spChg chg="add mod">
          <ac:chgData name="sufam[戴淑芬]" userId="3508133d-0e5e-4d74-9553-4f7565f88505" providerId="ADAL" clId="{0372DA6F-729B-4C74-A5EC-E89392553EC9}" dt="2023-03-31T13:05:13.040" v="735" actId="20577"/>
          <ac:spMkLst>
            <pc:docMk/>
            <pc:sldMk cId="481006021" sldId="275"/>
            <ac:spMk id="3" creationId="{23677144-CACA-900F-509F-94C86FDAE0FD}"/>
          </ac:spMkLst>
        </pc:spChg>
        <pc:spChg chg="del mod">
          <ac:chgData name="sufam[戴淑芬]" userId="3508133d-0e5e-4d74-9553-4f7565f88505" providerId="ADAL" clId="{0372DA6F-729B-4C74-A5EC-E89392553EC9}" dt="2023-03-31T10:20:06.545" v="523" actId="478"/>
          <ac:spMkLst>
            <pc:docMk/>
            <pc:sldMk cId="481006021" sldId="275"/>
            <ac:spMk id="9" creationId="{00000000-0000-0000-0000-000000000000}"/>
          </ac:spMkLst>
        </pc:spChg>
        <pc:spChg chg="mod">
          <ac:chgData name="sufam[戴淑芬]" userId="3508133d-0e5e-4d74-9553-4f7565f88505" providerId="ADAL" clId="{0372DA6F-729B-4C74-A5EC-E89392553EC9}" dt="2023-03-31T09:59:05.703" v="163" actId="1076"/>
          <ac:spMkLst>
            <pc:docMk/>
            <pc:sldMk cId="481006021" sldId="275"/>
            <ac:spMk id="10" creationId="{00000000-0000-0000-0000-000000000000}"/>
          </ac:spMkLst>
        </pc:spChg>
        <pc:spChg chg="mod">
          <ac:chgData name="sufam[戴淑芬]" userId="3508133d-0e5e-4d74-9553-4f7565f88505" providerId="ADAL" clId="{0372DA6F-729B-4C74-A5EC-E89392553EC9}" dt="2023-03-31T09:59:02.975" v="162" actId="1076"/>
          <ac:spMkLst>
            <pc:docMk/>
            <pc:sldMk cId="481006021" sldId="275"/>
            <ac:spMk id="11" creationId="{00000000-0000-0000-0000-000000000000}"/>
          </ac:spMkLst>
        </pc:spChg>
      </pc:sldChg>
      <pc:sldChg chg="modSp mod">
        <pc:chgData name="sufam[戴淑芬]" userId="3508133d-0e5e-4d74-9553-4f7565f88505" providerId="ADAL" clId="{0372DA6F-729B-4C74-A5EC-E89392553EC9}" dt="2023-03-31T13:05:31.158" v="740" actId="20577"/>
        <pc:sldMkLst>
          <pc:docMk/>
          <pc:sldMk cId="596231425" sldId="276"/>
        </pc:sldMkLst>
        <pc:spChg chg="mod">
          <ac:chgData name="sufam[戴淑芬]" userId="3508133d-0e5e-4d74-9553-4f7565f88505" providerId="ADAL" clId="{0372DA6F-729B-4C74-A5EC-E89392553EC9}" dt="2023-03-31T13:05:31.158" v="740" actId="20577"/>
          <ac:spMkLst>
            <pc:docMk/>
            <pc:sldMk cId="596231425" sldId="276"/>
            <ac:spMk id="9" creationId="{00000000-0000-0000-0000-000000000000}"/>
          </ac:spMkLst>
        </pc:spChg>
        <pc:spChg chg="mod">
          <ac:chgData name="sufam[戴淑芬]" userId="3508133d-0e5e-4d74-9553-4f7565f88505" providerId="ADAL" clId="{0372DA6F-729B-4C74-A5EC-E89392553EC9}" dt="2023-03-31T09:59:15.343" v="166" actId="1076"/>
          <ac:spMkLst>
            <pc:docMk/>
            <pc:sldMk cId="596231425" sldId="276"/>
            <ac:spMk id="10" creationId="{00000000-0000-0000-0000-000000000000}"/>
          </ac:spMkLst>
        </pc:spChg>
        <pc:spChg chg="mod">
          <ac:chgData name="sufam[戴淑芬]" userId="3508133d-0e5e-4d74-9553-4f7565f88505" providerId="ADAL" clId="{0372DA6F-729B-4C74-A5EC-E89392553EC9}" dt="2023-03-31T09:59:12.439" v="165" actId="1076"/>
          <ac:spMkLst>
            <pc:docMk/>
            <pc:sldMk cId="596231425" sldId="276"/>
            <ac:spMk id="11" creationId="{00000000-0000-0000-0000-000000000000}"/>
          </ac:spMkLst>
        </pc:spChg>
      </pc:sldChg>
      <pc:sldChg chg="addSp delSp modSp mod">
        <pc:chgData name="sufam[戴淑芬]" userId="3508133d-0e5e-4d74-9553-4f7565f88505" providerId="ADAL" clId="{0372DA6F-729B-4C74-A5EC-E89392553EC9}" dt="2023-03-31T13:05:38.062" v="742" actId="20577"/>
        <pc:sldMkLst>
          <pc:docMk/>
          <pc:sldMk cId="3260296841" sldId="279"/>
        </pc:sldMkLst>
        <pc:spChg chg="add mod">
          <ac:chgData name="sufam[戴淑芬]" userId="3508133d-0e5e-4d74-9553-4f7565f88505" providerId="ADAL" clId="{0372DA6F-729B-4C74-A5EC-E89392553EC9}" dt="2023-03-31T13:05:38.062" v="742" actId="20577"/>
          <ac:spMkLst>
            <pc:docMk/>
            <pc:sldMk cId="3260296841" sldId="279"/>
            <ac:spMk id="3" creationId="{F2EFE61F-28B0-A43C-CE68-DE54722AD033}"/>
          </ac:spMkLst>
        </pc:spChg>
        <pc:spChg chg="del mod">
          <ac:chgData name="sufam[戴淑芬]" userId="3508133d-0e5e-4d74-9553-4f7565f88505" providerId="ADAL" clId="{0372DA6F-729B-4C74-A5EC-E89392553EC9}" dt="2023-03-31T10:20:00.937" v="521" actId="478"/>
          <ac:spMkLst>
            <pc:docMk/>
            <pc:sldMk cId="3260296841" sldId="279"/>
            <ac:spMk id="9" creationId="{00000000-0000-0000-0000-000000000000}"/>
          </ac:spMkLst>
        </pc:spChg>
        <pc:spChg chg="mod">
          <ac:chgData name="sufam[戴淑芬]" userId="3508133d-0e5e-4d74-9553-4f7565f88505" providerId="ADAL" clId="{0372DA6F-729B-4C74-A5EC-E89392553EC9}" dt="2023-03-31T09:59:23.822" v="169" actId="1076"/>
          <ac:spMkLst>
            <pc:docMk/>
            <pc:sldMk cId="3260296841" sldId="279"/>
            <ac:spMk id="10" creationId="{00000000-0000-0000-0000-000000000000}"/>
          </ac:spMkLst>
        </pc:spChg>
        <pc:spChg chg="mod">
          <ac:chgData name="sufam[戴淑芬]" userId="3508133d-0e5e-4d74-9553-4f7565f88505" providerId="ADAL" clId="{0372DA6F-729B-4C74-A5EC-E89392553EC9}" dt="2023-03-31T09:59:21.550" v="168" actId="1076"/>
          <ac:spMkLst>
            <pc:docMk/>
            <pc:sldMk cId="3260296841" sldId="279"/>
            <ac:spMk id="11" creationId="{00000000-0000-0000-0000-000000000000}"/>
          </ac:spMkLst>
        </pc:spChg>
      </pc:sldChg>
      <pc:sldChg chg="modSp mod">
        <pc:chgData name="sufam[戴淑芬]" userId="3508133d-0e5e-4d74-9553-4f7565f88505" providerId="ADAL" clId="{0372DA6F-729B-4C74-A5EC-E89392553EC9}" dt="2023-03-31T10:01:31.513" v="242" actId="14100"/>
        <pc:sldMkLst>
          <pc:docMk/>
          <pc:sldMk cId="546106384" sldId="280"/>
        </pc:sldMkLst>
        <pc:spChg chg="mod">
          <ac:chgData name="sufam[戴淑芬]" userId="3508133d-0e5e-4d74-9553-4f7565f88505" providerId="ADAL" clId="{0372DA6F-729B-4C74-A5EC-E89392553EC9}" dt="2023-03-31T10:00:43.293" v="221" actId="14100"/>
          <ac:spMkLst>
            <pc:docMk/>
            <pc:sldMk cId="546106384" sldId="280"/>
            <ac:spMk id="11" creationId="{00000000-0000-0000-0000-000000000000}"/>
          </ac:spMkLst>
        </pc:spChg>
        <pc:spChg chg="mod">
          <ac:chgData name="sufam[戴淑芬]" userId="3508133d-0e5e-4d74-9553-4f7565f88505" providerId="ADAL" clId="{0372DA6F-729B-4C74-A5EC-E89392553EC9}" dt="2023-03-31T10:01:07.354" v="231" actId="14100"/>
          <ac:spMkLst>
            <pc:docMk/>
            <pc:sldMk cId="546106384" sldId="280"/>
            <ac:spMk id="12" creationId="{00000000-0000-0000-0000-000000000000}"/>
          </ac:spMkLst>
        </pc:spChg>
        <pc:spChg chg="mod">
          <ac:chgData name="sufam[戴淑芬]" userId="3508133d-0e5e-4d74-9553-4f7565f88505" providerId="ADAL" clId="{0372DA6F-729B-4C74-A5EC-E89392553EC9}" dt="2023-03-31T10:01:09.346" v="232" actId="14100"/>
          <ac:spMkLst>
            <pc:docMk/>
            <pc:sldMk cId="546106384" sldId="280"/>
            <ac:spMk id="13" creationId="{00000000-0000-0000-0000-000000000000}"/>
          </ac:spMkLst>
        </pc:spChg>
        <pc:spChg chg="mod">
          <ac:chgData name="sufam[戴淑芬]" userId="3508133d-0e5e-4d74-9553-4f7565f88505" providerId="ADAL" clId="{0372DA6F-729B-4C74-A5EC-E89392553EC9}" dt="2023-03-31T10:01:17.233" v="234" actId="14100"/>
          <ac:spMkLst>
            <pc:docMk/>
            <pc:sldMk cId="546106384" sldId="280"/>
            <ac:spMk id="14" creationId="{00000000-0000-0000-0000-000000000000}"/>
          </ac:spMkLst>
        </pc:spChg>
        <pc:spChg chg="mod">
          <ac:chgData name="sufam[戴淑芬]" userId="3508133d-0e5e-4d74-9553-4f7565f88505" providerId="ADAL" clId="{0372DA6F-729B-4C74-A5EC-E89392553EC9}" dt="2023-03-31T10:01:20.586" v="236" actId="14100"/>
          <ac:spMkLst>
            <pc:docMk/>
            <pc:sldMk cId="546106384" sldId="280"/>
            <ac:spMk id="15" creationId="{00000000-0000-0000-0000-000000000000}"/>
          </ac:spMkLst>
        </pc:spChg>
        <pc:spChg chg="mod">
          <ac:chgData name="sufam[戴淑芬]" userId="3508133d-0e5e-4d74-9553-4f7565f88505" providerId="ADAL" clId="{0372DA6F-729B-4C74-A5EC-E89392553EC9}" dt="2023-03-31T10:01:24.554" v="238" actId="14100"/>
          <ac:spMkLst>
            <pc:docMk/>
            <pc:sldMk cId="546106384" sldId="280"/>
            <ac:spMk id="16" creationId="{00000000-0000-0000-0000-000000000000}"/>
          </ac:spMkLst>
        </pc:spChg>
        <pc:spChg chg="mod">
          <ac:chgData name="sufam[戴淑芬]" userId="3508133d-0e5e-4d74-9553-4f7565f88505" providerId="ADAL" clId="{0372DA6F-729B-4C74-A5EC-E89392553EC9}" dt="2023-03-31T10:01:27.937" v="240" actId="14100"/>
          <ac:spMkLst>
            <pc:docMk/>
            <pc:sldMk cId="546106384" sldId="280"/>
            <ac:spMk id="17" creationId="{00000000-0000-0000-0000-000000000000}"/>
          </ac:spMkLst>
        </pc:spChg>
        <pc:spChg chg="mod">
          <ac:chgData name="sufam[戴淑芬]" userId="3508133d-0e5e-4d74-9553-4f7565f88505" providerId="ADAL" clId="{0372DA6F-729B-4C74-A5EC-E89392553EC9}" dt="2023-03-31T10:01:31.513" v="242" actId="14100"/>
          <ac:spMkLst>
            <pc:docMk/>
            <pc:sldMk cId="546106384" sldId="280"/>
            <ac:spMk id="18" creationId="{00000000-0000-0000-0000-000000000000}"/>
          </ac:spMkLst>
        </pc:spChg>
        <pc:cxnChg chg="mod">
          <ac:chgData name="sufam[戴淑芬]" userId="3508133d-0e5e-4d74-9553-4f7565f88505" providerId="ADAL" clId="{0372DA6F-729B-4C74-A5EC-E89392553EC9}" dt="2023-03-31T10:00:43.293" v="221" actId="14100"/>
          <ac:cxnSpMkLst>
            <pc:docMk/>
            <pc:sldMk cId="546106384" sldId="280"/>
            <ac:cxnSpMk id="24" creationId="{00000000-0000-0000-0000-000000000000}"/>
          </ac:cxnSpMkLst>
        </pc:cxnChg>
      </pc:sldChg>
      <pc:sldChg chg="modSp mod">
        <pc:chgData name="sufam[戴淑芬]" userId="3508133d-0e5e-4d74-9553-4f7565f88505" providerId="ADAL" clId="{0372DA6F-729B-4C74-A5EC-E89392553EC9}" dt="2023-03-31T10:37:22.883" v="583" actId="404"/>
        <pc:sldMkLst>
          <pc:docMk/>
          <pc:sldMk cId="2159443267" sldId="281"/>
        </pc:sldMkLst>
        <pc:graphicFrameChg chg="modGraphic">
          <ac:chgData name="sufam[戴淑芬]" userId="3508133d-0e5e-4d74-9553-4f7565f88505" providerId="ADAL" clId="{0372DA6F-729B-4C74-A5EC-E89392553EC9}" dt="2023-03-31T10:37:22.883" v="583" actId="404"/>
          <ac:graphicFrameMkLst>
            <pc:docMk/>
            <pc:sldMk cId="2159443267" sldId="281"/>
            <ac:graphicFrameMk id="6" creationId="{00000000-0000-0000-0000-000000000000}"/>
          </ac:graphicFrameMkLst>
        </pc:graphicFrameChg>
        <pc:graphicFrameChg chg="modGraphic">
          <ac:chgData name="sufam[戴淑芬]" userId="3508133d-0e5e-4d74-9553-4f7565f88505" providerId="ADAL" clId="{0372DA6F-729B-4C74-A5EC-E89392553EC9}" dt="2023-03-31T10:06:11.417" v="395" actId="404"/>
          <ac:graphicFrameMkLst>
            <pc:docMk/>
            <pc:sldMk cId="2159443267" sldId="281"/>
            <ac:graphicFrameMk id="8" creationId="{00000000-0000-0000-0000-000000000000}"/>
          </ac:graphicFrameMkLst>
        </pc:graphicFrameChg>
      </pc:sldChg>
      <pc:sldChg chg="modSp mod">
        <pc:chgData name="sufam[戴淑芬]" userId="3508133d-0e5e-4d74-9553-4f7565f88505" providerId="ADAL" clId="{0372DA6F-729B-4C74-A5EC-E89392553EC9}" dt="2023-03-31T10:38:11.859" v="657" actId="1076"/>
        <pc:sldMkLst>
          <pc:docMk/>
          <pc:sldMk cId="368394719" sldId="282"/>
        </pc:sldMkLst>
        <pc:spChg chg="mod">
          <ac:chgData name="sufam[戴淑芬]" userId="3508133d-0e5e-4d74-9553-4f7565f88505" providerId="ADAL" clId="{0372DA6F-729B-4C74-A5EC-E89392553EC9}" dt="2023-03-31T10:38:11.859" v="657" actId="1076"/>
          <ac:spMkLst>
            <pc:docMk/>
            <pc:sldMk cId="368394719" sldId="282"/>
            <ac:spMk id="10" creationId="{00000000-0000-0000-0000-000000000000}"/>
          </ac:spMkLst>
        </pc:spChg>
        <pc:graphicFrameChg chg="modGraphic">
          <ac:chgData name="sufam[戴淑芬]" userId="3508133d-0e5e-4d74-9553-4f7565f88505" providerId="ADAL" clId="{0372DA6F-729B-4C74-A5EC-E89392553EC9}" dt="2023-03-31T10:37:45.228" v="627" actId="404"/>
          <ac:graphicFrameMkLst>
            <pc:docMk/>
            <pc:sldMk cId="368394719" sldId="282"/>
            <ac:graphicFrameMk id="6" creationId="{00000000-0000-0000-0000-000000000000}"/>
          </ac:graphicFrameMkLst>
        </pc:graphicFrameChg>
        <pc:graphicFrameChg chg="modGraphic">
          <ac:chgData name="sufam[戴淑芬]" userId="3508133d-0e5e-4d74-9553-4f7565f88505" providerId="ADAL" clId="{0372DA6F-729B-4C74-A5EC-E89392553EC9}" dt="2023-03-31T10:06:23.545" v="413" actId="404"/>
          <ac:graphicFrameMkLst>
            <pc:docMk/>
            <pc:sldMk cId="368394719" sldId="282"/>
            <ac:graphicFrameMk id="8" creationId="{00000000-0000-0000-0000-000000000000}"/>
          </ac:graphicFrameMkLst>
        </pc:graphicFrameChg>
      </pc:sldChg>
      <pc:sldChg chg="modSp mod">
        <pc:chgData name="sufam[戴淑芬]" userId="3508133d-0e5e-4d74-9553-4f7565f88505" providerId="ADAL" clId="{0372DA6F-729B-4C74-A5EC-E89392553EC9}" dt="2023-03-31T13:01:53.769" v="726" actId="6549"/>
        <pc:sldMkLst>
          <pc:docMk/>
          <pc:sldMk cId="551532633" sldId="283"/>
        </pc:sldMkLst>
        <pc:spChg chg="mod">
          <ac:chgData name="sufam[戴淑芬]" userId="3508133d-0e5e-4d74-9553-4f7565f88505" providerId="ADAL" clId="{0372DA6F-729B-4C74-A5EC-E89392553EC9}" dt="2023-03-31T13:01:53.769" v="726" actId="6549"/>
          <ac:spMkLst>
            <pc:docMk/>
            <pc:sldMk cId="551532633" sldId="283"/>
            <ac:spMk id="8" creationId="{00000000-0000-0000-0000-000000000000}"/>
          </ac:spMkLst>
        </pc:spChg>
        <pc:graphicFrameChg chg="modGraphic">
          <ac:chgData name="sufam[戴淑芬]" userId="3508133d-0e5e-4d74-9553-4f7565f88505" providerId="ADAL" clId="{0372DA6F-729B-4C74-A5EC-E89392553EC9}" dt="2023-03-31T13:01:31.402" v="724" actId="14734"/>
          <ac:graphicFrameMkLst>
            <pc:docMk/>
            <pc:sldMk cId="551532633" sldId="283"/>
            <ac:graphicFrameMk id="10" creationId="{00000000-0000-0000-0000-000000000000}"/>
          </ac:graphicFrameMkLst>
        </pc:graphicFrameChg>
      </pc:sldChg>
      <pc:sldChg chg="modSp mod">
        <pc:chgData name="sufam[戴淑芬]" userId="3508133d-0e5e-4d74-9553-4f7565f88505" providerId="ADAL" clId="{0372DA6F-729B-4C74-A5EC-E89392553EC9}" dt="2023-03-31T13:06:18.551" v="745" actId="108"/>
        <pc:sldMkLst>
          <pc:docMk/>
          <pc:sldMk cId="3103179132" sldId="286"/>
        </pc:sldMkLst>
        <pc:graphicFrameChg chg="modGraphic">
          <ac:chgData name="sufam[戴淑芬]" userId="3508133d-0e5e-4d74-9553-4f7565f88505" providerId="ADAL" clId="{0372DA6F-729B-4C74-A5EC-E89392553EC9}" dt="2023-03-31T09:59:44.865" v="186" actId="20577"/>
          <ac:graphicFrameMkLst>
            <pc:docMk/>
            <pc:sldMk cId="3103179132" sldId="286"/>
            <ac:graphicFrameMk id="3" creationId="{00000000-0000-0000-0000-000000000000}"/>
          </ac:graphicFrameMkLst>
        </pc:graphicFrameChg>
        <pc:graphicFrameChg chg="mod modGraphic">
          <ac:chgData name="sufam[戴淑芬]" userId="3508133d-0e5e-4d74-9553-4f7565f88505" providerId="ADAL" clId="{0372DA6F-729B-4C74-A5EC-E89392553EC9}" dt="2023-03-31T13:06:18.551" v="745" actId="108"/>
          <ac:graphicFrameMkLst>
            <pc:docMk/>
            <pc:sldMk cId="3103179132" sldId="286"/>
            <ac:graphicFrameMk id="8" creationId="{00000000-0000-0000-0000-000000000000}"/>
          </ac:graphicFrameMkLst>
        </pc:graphicFrameChg>
      </pc:sldChg>
      <pc:sldMasterChg chg="delSp modSp mod">
        <pc:chgData name="sufam[戴淑芬]" userId="3508133d-0e5e-4d74-9553-4f7565f88505" providerId="ADAL" clId="{0372DA6F-729B-4C74-A5EC-E89392553EC9}" dt="2023-03-31T13:04:34.117" v="729" actId="478"/>
        <pc:sldMasterMkLst>
          <pc:docMk/>
          <pc:sldMasterMk cId="762398840" sldId="2147483648"/>
        </pc:sldMasterMkLst>
        <pc:spChg chg="del">
          <ac:chgData name="sufam[戴淑芬]" userId="3508133d-0e5e-4d74-9553-4f7565f88505" providerId="ADAL" clId="{0372DA6F-729B-4C74-A5EC-E89392553EC9}" dt="2023-03-31T13:04:31.614" v="727" actId="478"/>
          <ac:spMkLst>
            <pc:docMk/>
            <pc:sldMasterMk cId="762398840" sldId="2147483648"/>
            <ac:spMk id="11" creationId="{00000000-0000-0000-0000-000000000000}"/>
          </ac:spMkLst>
        </pc:spChg>
        <pc:spChg chg="del mod">
          <ac:chgData name="sufam[戴淑芬]" userId="3508133d-0e5e-4d74-9553-4f7565f88505" providerId="ADAL" clId="{0372DA6F-729B-4C74-A5EC-E89392553EC9}" dt="2023-03-31T13:04:34.117" v="729" actId="478"/>
          <ac:spMkLst>
            <pc:docMk/>
            <pc:sldMasterMk cId="762398840" sldId="2147483648"/>
            <ac:spMk id="12"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頁首版面配置區 1"/>
          <p:cNvSpPr>
            <a:spLocks noGrp="1"/>
          </p:cNvSpPr>
          <p:nvPr>
            <p:ph type="hdr" sz="quarter"/>
          </p:nvPr>
        </p:nvSpPr>
        <p:spPr>
          <a:xfrm>
            <a:off x="0" y="0"/>
            <a:ext cx="2946347" cy="493792"/>
          </a:xfrm>
          <a:prstGeom prst="rect">
            <a:avLst/>
          </a:prstGeom>
        </p:spPr>
        <p:txBody>
          <a:bodyPr vert="horz" lIns="91440" tIns="45720" rIns="91440" bIns="45720" rtlCol="0"/>
          <a:lstStyle>
            <a:lvl1pPr algn="l">
              <a:defRPr sz="1200"/>
            </a:lvl1pPr>
          </a:lstStyle>
          <a:p>
            <a:endParaRPr lang="zh-TW" altLang="en-US"/>
          </a:p>
        </p:txBody>
      </p:sp>
      <p:sp>
        <p:nvSpPr>
          <p:cNvPr id="3" name="日期版面配置區 2"/>
          <p:cNvSpPr>
            <a:spLocks noGrp="1"/>
          </p:cNvSpPr>
          <p:nvPr>
            <p:ph type="dt" sz="quarter" idx="1"/>
          </p:nvPr>
        </p:nvSpPr>
        <p:spPr>
          <a:xfrm>
            <a:off x="3851342" y="0"/>
            <a:ext cx="2946347" cy="493792"/>
          </a:xfrm>
          <a:prstGeom prst="rect">
            <a:avLst/>
          </a:prstGeom>
        </p:spPr>
        <p:txBody>
          <a:bodyPr vert="horz" lIns="91440" tIns="45720" rIns="91440" bIns="45720" rtlCol="0"/>
          <a:lstStyle>
            <a:lvl1pPr algn="r">
              <a:defRPr sz="1200"/>
            </a:lvl1pPr>
          </a:lstStyle>
          <a:p>
            <a:fld id="{CC90866A-0DF8-4075-ABC5-E973C328B79D}" type="datetimeFigureOut">
              <a:rPr lang="zh-TW" altLang="en-US" smtClean="0"/>
              <a:pPr/>
              <a:t>2023/4/3</a:t>
            </a:fld>
            <a:endParaRPr lang="zh-TW" altLang="en-US"/>
          </a:p>
        </p:txBody>
      </p:sp>
      <p:sp>
        <p:nvSpPr>
          <p:cNvPr id="4" name="頁尾版面配置區 3"/>
          <p:cNvSpPr>
            <a:spLocks noGrp="1"/>
          </p:cNvSpPr>
          <p:nvPr>
            <p:ph type="ftr" sz="quarter" idx="2"/>
          </p:nvPr>
        </p:nvSpPr>
        <p:spPr>
          <a:xfrm>
            <a:off x="0" y="9380332"/>
            <a:ext cx="2946347" cy="493792"/>
          </a:xfrm>
          <a:prstGeom prst="rect">
            <a:avLst/>
          </a:prstGeom>
        </p:spPr>
        <p:txBody>
          <a:bodyPr vert="horz" lIns="91440" tIns="45720" rIns="91440" bIns="45720" rtlCol="0" anchor="b"/>
          <a:lstStyle>
            <a:lvl1pPr algn="l">
              <a:defRPr sz="1200"/>
            </a:lvl1pPr>
          </a:lstStyle>
          <a:p>
            <a:endParaRPr lang="zh-TW" altLang="en-US"/>
          </a:p>
        </p:txBody>
      </p:sp>
      <p:sp>
        <p:nvSpPr>
          <p:cNvPr id="5" name="投影片編號版面配置區 4"/>
          <p:cNvSpPr>
            <a:spLocks noGrp="1"/>
          </p:cNvSpPr>
          <p:nvPr>
            <p:ph type="sldNum" sz="quarter" idx="3"/>
          </p:nvPr>
        </p:nvSpPr>
        <p:spPr>
          <a:xfrm>
            <a:off x="3851342" y="9380332"/>
            <a:ext cx="2946347" cy="493792"/>
          </a:xfrm>
          <a:prstGeom prst="rect">
            <a:avLst/>
          </a:prstGeom>
        </p:spPr>
        <p:txBody>
          <a:bodyPr vert="horz" lIns="91440" tIns="45720" rIns="91440" bIns="45720" rtlCol="0" anchor="b"/>
          <a:lstStyle>
            <a:lvl1pPr algn="r">
              <a:defRPr sz="1200"/>
            </a:lvl1pPr>
          </a:lstStyle>
          <a:p>
            <a:fld id="{339FDF7F-97DD-4E55-948F-422E3F530A9E}" type="slidenum">
              <a:rPr lang="zh-TW" altLang="en-US" smtClean="0"/>
              <a:pPr/>
              <a:t>‹#›</a:t>
            </a:fld>
            <a:endParaRPr lang="zh-TW" altLang="en-US"/>
          </a:p>
        </p:txBody>
      </p:sp>
    </p:spTree>
    <p:extLst>
      <p:ext uri="{BB962C8B-B14F-4D97-AF65-F5344CB8AC3E}">
        <p14:creationId xmlns:p14="http://schemas.microsoft.com/office/powerpoint/2010/main" val="16065778"/>
      </p:ext>
    </p:extLst>
  </p:cSld>
  <p:clrMap bg1="lt1" tx1="dk1" bg2="lt2" tx2="dk2" accent1="accent1" accent2="accent2" accent3="accent3" accent4="accent4" accent5="accent5" accent6="accent6" hlink="hlink" folHlink="folHlink"/>
</p:handoutMaster>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頁首版面配置區 1"/>
          <p:cNvSpPr>
            <a:spLocks noGrp="1"/>
          </p:cNvSpPr>
          <p:nvPr>
            <p:ph type="hdr" sz="quarter"/>
          </p:nvPr>
        </p:nvSpPr>
        <p:spPr>
          <a:xfrm>
            <a:off x="0" y="0"/>
            <a:ext cx="2946347" cy="493792"/>
          </a:xfrm>
          <a:prstGeom prst="rect">
            <a:avLst/>
          </a:prstGeom>
        </p:spPr>
        <p:txBody>
          <a:bodyPr vert="horz" lIns="91440" tIns="45720" rIns="91440" bIns="45720" rtlCol="0"/>
          <a:lstStyle>
            <a:lvl1pPr algn="l">
              <a:defRPr sz="1200"/>
            </a:lvl1pPr>
          </a:lstStyle>
          <a:p>
            <a:endParaRPr lang="zh-TW" altLang="en-US"/>
          </a:p>
        </p:txBody>
      </p:sp>
      <p:sp>
        <p:nvSpPr>
          <p:cNvPr id="3" name="日期版面配置區 2"/>
          <p:cNvSpPr>
            <a:spLocks noGrp="1"/>
          </p:cNvSpPr>
          <p:nvPr>
            <p:ph type="dt" idx="1"/>
          </p:nvPr>
        </p:nvSpPr>
        <p:spPr>
          <a:xfrm>
            <a:off x="3851342" y="0"/>
            <a:ext cx="2946347" cy="493792"/>
          </a:xfrm>
          <a:prstGeom prst="rect">
            <a:avLst/>
          </a:prstGeom>
        </p:spPr>
        <p:txBody>
          <a:bodyPr vert="horz" lIns="91440" tIns="45720" rIns="91440" bIns="45720" rtlCol="0"/>
          <a:lstStyle>
            <a:lvl1pPr algn="r">
              <a:defRPr sz="1200"/>
            </a:lvl1pPr>
          </a:lstStyle>
          <a:p>
            <a:fld id="{EFEE1C41-4683-405E-B1F2-56C30AB04F45}" type="datetimeFigureOut">
              <a:rPr lang="zh-TW" altLang="en-US" smtClean="0"/>
              <a:pPr/>
              <a:t>2023/4/3</a:t>
            </a:fld>
            <a:endParaRPr lang="zh-TW" altLang="en-US"/>
          </a:p>
        </p:txBody>
      </p:sp>
      <p:sp>
        <p:nvSpPr>
          <p:cNvPr id="4" name="投影片圖像版面配置區 3"/>
          <p:cNvSpPr>
            <a:spLocks noGrp="1" noRot="1" noChangeAspect="1"/>
          </p:cNvSpPr>
          <p:nvPr>
            <p:ph type="sldImg" idx="2"/>
          </p:nvPr>
        </p:nvSpPr>
        <p:spPr>
          <a:xfrm>
            <a:off x="931863" y="741363"/>
            <a:ext cx="4935537" cy="3702050"/>
          </a:xfrm>
          <a:prstGeom prst="rect">
            <a:avLst/>
          </a:prstGeom>
          <a:noFill/>
          <a:ln w="12700">
            <a:solidFill>
              <a:prstClr val="black"/>
            </a:solidFill>
          </a:ln>
        </p:spPr>
        <p:txBody>
          <a:bodyPr vert="horz" lIns="91440" tIns="45720" rIns="91440" bIns="45720" rtlCol="0" anchor="ctr"/>
          <a:lstStyle/>
          <a:p>
            <a:endParaRPr lang="zh-TW" altLang="en-US"/>
          </a:p>
        </p:txBody>
      </p:sp>
      <p:sp>
        <p:nvSpPr>
          <p:cNvPr id="5" name="備忘稿版面配置區 4"/>
          <p:cNvSpPr>
            <a:spLocks noGrp="1"/>
          </p:cNvSpPr>
          <p:nvPr>
            <p:ph type="body" sz="quarter" idx="3"/>
          </p:nvPr>
        </p:nvSpPr>
        <p:spPr>
          <a:xfrm>
            <a:off x="679927" y="4691023"/>
            <a:ext cx="5439410" cy="4444127"/>
          </a:xfrm>
          <a:prstGeom prst="rect">
            <a:avLst/>
          </a:prstGeom>
        </p:spPr>
        <p:txBody>
          <a:bodyPr vert="horz" lIns="91440" tIns="45720" rIns="91440" bIns="45720" rtlCol="0"/>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6" name="頁尾版面配置區 5"/>
          <p:cNvSpPr>
            <a:spLocks noGrp="1"/>
          </p:cNvSpPr>
          <p:nvPr>
            <p:ph type="ftr" sz="quarter" idx="4"/>
          </p:nvPr>
        </p:nvSpPr>
        <p:spPr>
          <a:xfrm>
            <a:off x="0" y="9380332"/>
            <a:ext cx="2946347" cy="493792"/>
          </a:xfrm>
          <a:prstGeom prst="rect">
            <a:avLst/>
          </a:prstGeom>
        </p:spPr>
        <p:txBody>
          <a:bodyPr vert="horz" lIns="91440" tIns="45720" rIns="91440" bIns="45720" rtlCol="0" anchor="b"/>
          <a:lstStyle>
            <a:lvl1pPr algn="l">
              <a:defRPr sz="1200"/>
            </a:lvl1pPr>
          </a:lstStyle>
          <a:p>
            <a:endParaRPr lang="zh-TW" altLang="en-US"/>
          </a:p>
        </p:txBody>
      </p:sp>
      <p:sp>
        <p:nvSpPr>
          <p:cNvPr id="7" name="投影片編號版面配置區 6"/>
          <p:cNvSpPr>
            <a:spLocks noGrp="1"/>
          </p:cNvSpPr>
          <p:nvPr>
            <p:ph type="sldNum" sz="quarter" idx="5"/>
          </p:nvPr>
        </p:nvSpPr>
        <p:spPr>
          <a:xfrm>
            <a:off x="3851342" y="9380332"/>
            <a:ext cx="2946347" cy="493792"/>
          </a:xfrm>
          <a:prstGeom prst="rect">
            <a:avLst/>
          </a:prstGeom>
        </p:spPr>
        <p:txBody>
          <a:bodyPr vert="horz" lIns="91440" tIns="45720" rIns="91440" bIns="45720" rtlCol="0" anchor="b"/>
          <a:lstStyle>
            <a:lvl1pPr algn="r">
              <a:defRPr sz="1200"/>
            </a:lvl1pPr>
          </a:lstStyle>
          <a:p>
            <a:fld id="{9C98B4C4-712A-4923-9834-56E2E2DED6EB}" type="slidenum">
              <a:rPr lang="zh-TW" altLang="en-US" smtClean="0"/>
              <a:pPr/>
              <a:t>‹#›</a:t>
            </a:fld>
            <a:endParaRPr lang="zh-TW" altLang="en-US"/>
          </a:p>
        </p:txBody>
      </p:sp>
    </p:spTree>
    <p:extLst>
      <p:ext uri="{BB962C8B-B14F-4D97-AF65-F5344CB8AC3E}">
        <p14:creationId xmlns:p14="http://schemas.microsoft.com/office/powerpoint/2010/main" val="149703353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標題投影片">
    <p:spTree>
      <p:nvGrpSpPr>
        <p:cNvPr id="1" name=""/>
        <p:cNvGrpSpPr/>
        <p:nvPr/>
      </p:nvGrpSpPr>
      <p:grpSpPr>
        <a:xfrm>
          <a:off x="0" y="0"/>
          <a:ext cx="0" cy="0"/>
          <a:chOff x="0" y="0"/>
          <a:chExt cx="0" cy="0"/>
        </a:xfrm>
      </p:grpSpPr>
      <p:sp>
        <p:nvSpPr>
          <p:cNvPr id="2" name="標題 1"/>
          <p:cNvSpPr>
            <a:spLocks noGrp="1"/>
          </p:cNvSpPr>
          <p:nvPr>
            <p:ph type="ctrTitle"/>
          </p:nvPr>
        </p:nvSpPr>
        <p:spPr>
          <a:xfrm>
            <a:off x="685800" y="2130425"/>
            <a:ext cx="7772400" cy="1470025"/>
          </a:xfrm>
        </p:spPr>
        <p:txBody>
          <a:bodyPr/>
          <a:lstStyle/>
          <a:p>
            <a:r>
              <a:rPr lang="zh-TW" altLang="en-US"/>
              <a:t>按一下以編輯母片標題樣式</a:t>
            </a:r>
          </a:p>
        </p:txBody>
      </p:sp>
      <p:sp>
        <p:nvSpPr>
          <p:cNvPr id="3" name="副標題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TW" altLang="en-US"/>
              <a:t>按一下以編輯母片副標題樣式</a:t>
            </a:r>
          </a:p>
        </p:txBody>
      </p:sp>
      <p:sp>
        <p:nvSpPr>
          <p:cNvPr id="4" name="日期版面配置區 3"/>
          <p:cNvSpPr>
            <a:spLocks noGrp="1"/>
          </p:cNvSpPr>
          <p:nvPr>
            <p:ph type="dt" sz="half" idx="10"/>
          </p:nvPr>
        </p:nvSpPr>
        <p:spPr>
          <a:xfrm>
            <a:off x="457200" y="6356350"/>
            <a:ext cx="2133600" cy="365125"/>
          </a:xfrm>
          <a:prstGeom prst="rect">
            <a:avLst/>
          </a:prstGeom>
        </p:spPr>
        <p:txBody>
          <a:bodyPr/>
          <a:lstStyle/>
          <a:p>
            <a:fld id="{EF017660-47AA-4DA5-8583-DD2E7CBD1923}" type="datetime1">
              <a:rPr lang="zh-TW" altLang="en-US" smtClean="0"/>
              <a:pPr/>
              <a:t>2023/4/3</a:t>
            </a:fld>
            <a:endParaRPr lang="zh-TW" altLang="en-US"/>
          </a:p>
        </p:txBody>
      </p:sp>
      <p:sp>
        <p:nvSpPr>
          <p:cNvPr id="5" name="頁尾版面配置區 4"/>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6" name="投影片編號版面配置區 5"/>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37704725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type="picTx" preserve="1">
  <p:cSld name="含標題的圖片">
    <p:spTree>
      <p:nvGrpSpPr>
        <p:cNvPr id="1" name=""/>
        <p:cNvGrpSpPr/>
        <p:nvPr/>
      </p:nvGrpSpPr>
      <p:grpSpPr>
        <a:xfrm>
          <a:off x="0" y="0"/>
          <a:ext cx="0" cy="0"/>
          <a:chOff x="0" y="0"/>
          <a:chExt cx="0" cy="0"/>
        </a:xfrm>
      </p:grpSpPr>
      <p:sp>
        <p:nvSpPr>
          <p:cNvPr id="2" name="標題 1"/>
          <p:cNvSpPr>
            <a:spLocks noGrp="1"/>
          </p:cNvSpPr>
          <p:nvPr>
            <p:ph type="title"/>
          </p:nvPr>
        </p:nvSpPr>
        <p:spPr>
          <a:xfrm>
            <a:off x="1792288" y="4800600"/>
            <a:ext cx="5486400" cy="566738"/>
          </a:xfrm>
        </p:spPr>
        <p:txBody>
          <a:bodyPr anchor="b"/>
          <a:lstStyle>
            <a:lvl1pPr algn="l">
              <a:defRPr sz="2000" b="1"/>
            </a:lvl1pPr>
          </a:lstStyle>
          <a:p>
            <a:r>
              <a:rPr lang="zh-TW" altLang="en-US"/>
              <a:t>按一下以編輯母片標題樣式</a:t>
            </a:r>
          </a:p>
        </p:txBody>
      </p:sp>
      <p:sp>
        <p:nvSpPr>
          <p:cNvPr id="3" name="圖片版面配置區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TW" altLang="en-US"/>
          </a:p>
        </p:txBody>
      </p:sp>
      <p:sp>
        <p:nvSpPr>
          <p:cNvPr id="4" name="文字版面配置區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TW" altLang="en-US"/>
              <a:t>按一下以編輯母片文字樣式</a:t>
            </a:r>
          </a:p>
        </p:txBody>
      </p:sp>
      <p:sp>
        <p:nvSpPr>
          <p:cNvPr id="5" name="日期版面配置區 4"/>
          <p:cNvSpPr>
            <a:spLocks noGrp="1"/>
          </p:cNvSpPr>
          <p:nvPr>
            <p:ph type="dt" sz="half" idx="10"/>
          </p:nvPr>
        </p:nvSpPr>
        <p:spPr>
          <a:xfrm>
            <a:off x="457200" y="6356350"/>
            <a:ext cx="2133600" cy="365125"/>
          </a:xfrm>
          <a:prstGeom prst="rect">
            <a:avLst/>
          </a:prstGeom>
        </p:spPr>
        <p:txBody>
          <a:bodyPr/>
          <a:lstStyle/>
          <a:p>
            <a:fld id="{7938BADC-5244-4CDC-9C1B-4409765CD43E}" type="datetime1">
              <a:rPr lang="zh-TW" altLang="en-US" smtClean="0"/>
              <a:pPr/>
              <a:t>2023/4/3</a:t>
            </a:fld>
            <a:endParaRPr lang="zh-TW" altLang="en-US"/>
          </a:p>
        </p:txBody>
      </p:sp>
      <p:sp>
        <p:nvSpPr>
          <p:cNvPr id="6" name="頁尾版面配置區 5"/>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7" name="投影片編號版面配置區 6"/>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41592902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x" preserve="1">
  <p:cSld name="標題及直排文字">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a:t>按一下以編輯母片標題樣式</a:t>
            </a:r>
          </a:p>
        </p:txBody>
      </p:sp>
      <p:sp>
        <p:nvSpPr>
          <p:cNvPr id="3" name="直排文字版面配置區 2"/>
          <p:cNvSpPr>
            <a:spLocks noGrp="1"/>
          </p:cNvSpPr>
          <p:nvPr>
            <p:ph type="body" orient="vert" idx="1"/>
          </p:nvPr>
        </p:nvSpPr>
        <p:spPr>
          <a:xfrm>
            <a:off x="457200" y="1600200"/>
            <a:ext cx="8229600" cy="4525963"/>
          </a:xfrm>
          <a:prstGeom prst="rect">
            <a:avLst/>
          </a:prstGeom>
        </p:spPr>
        <p:txBody>
          <a:bodyPr vert="eaVert"/>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日期版面配置區 3"/>
          <p:cNvSpPr>
            <a:spLocks noGrp="1"/>
          </p:cNvSpPr>
          <p:nvPr>
            <p:ph type="dt" sz="half" idx="10"/>
          </p:nvPr>
        </p:nvSpPr>
        <p:spPr>
          <a:xfrm>
            <a:off x="457200" y="6356350"/>
            <a:ext cx="2133600" cy="365125"/>
          </a:xfrm>
          <a:prstGeom prst="rect">
            <a:avLst/>
          </a:prstGeom>
        </p:spPr>
        <p:txBody>
          <a:bodyPr/>
          <a:lstStyle/>
          <a:p>
            <a:fld id="{BC607610-238F-4382-B3DA-BB1783A6CFFF}" type="datetime1">
              <a:rPr lang="zh-TW" altLang="en-US" smtClean="0"/>
              <a:pPr/>
              <a:t>2023/4/3</a:t>
            </a:fld>
            <a:endParaRPr lang="zh-TW" altLang="en-US"/>
          </a:p>
        </p:txBody>
      </p:sp>
      <p:sp>
        <p:nvSpPr>
          <p:cNvPr id="5" name="頁尾版面配置區 4"/>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6" name="投影片編號版面配置區 5"/>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702657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vertTitleAndTx" preserve="1">
  <p:cSld name="直排標題及文字">
    <p:spTree>
      <p:nvGrpSpPr>
        <p:cNvPr id="1" name=""/>
        <p:cNvGrpSpPr/>
        <p:nvPr/>
      </p:nvGrpSpPr>
      <p:grpSpPr>
        <a:xfrm>
          <a:off x="0" y="0"/>
          <a:ext cx="0" cy="0"/>
          <a:chOff x="0" y="0"/>
          <a:chExt cx="0" cy="0"/>
        </a:xfrm>
      </p:grpSpPr>
      <p:sp>
        <p:nvSpPr>
          <p:cNvPr id="2" name="直排標題 1"/>
          <p:cNvSpPr>
            <a:spLocks noGrp="1"/>
          </p:cNvSpPr>
          <p:nvPr>
            <p:ph type="title" orient="vert"/>
          </p:nvPr>
        </p:nvSpPr>
        <p:spPr>
          <a:xfrm>
            <a:off x="6629400" y="274638"/>
            <a:ext cx="2057400" cy="5851525"/>
          </a:xfrm>
        </p:spPr>
        <p:txBody>
          <a:bodyPr vert="eaVert"/>
          <a:lstStyle/>
          <a:p>
            <a:r>
              <a:rPr lang="zh-TW" altLang="en-US"/>
              <a:t>按一下以編輯母片標題樣式</a:t>
            </a:r>
          </a:p>
        </p:txBody>
      </p:sp>
      <p:sp>
        <p:nvSpPr>
          <p:cNvPr id="3" name="直排文字版面配置區 2"/>
          <p:cNvSpPr>
            <a:spLocks noGrp="1"/>
          </p:cNvSpPr>
          <p:nvPr>
            <p:ph type="body" orient="vert" idx="1"/>
          </p:nvPr>
        </p:nvSpPr>
        <p:spPr>
          <a:xfrm>
            <a:off x="457200" y="274638"/>
            <a:ext cx="6019800" cy="5851525"/>
          </a:xfrm>
          <a:prstGeom prst="rect">
            <a:avLst/>
          </a:prstGeom>
        </p:spPr>
        <p:txBody>
          <a:bodyPr vert="eaVert"/>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日期版面配置區 3"/>
          <p:cNvSpPr>
            <a:spLocks noGrp="1"/>
          </p:cNvSpPr>
          <p:nvPr>
            <p:ph type="dt" sz="half" idx="10"/>
          </p:nvPr>
        </p:nvSpPr>
        <p:spPr>
          <a:xfrm>
            <a:off x="457200" y="6356350"/>
            <a:ext cx="2133600" cy="365125"/>
          </a:xfrm>
          <a:prstGeom prst="rect">
            <a:avLst/>
          </a:prstGeom>
        </p:spPr>
        <p:txBody>
          <a:bodyPr/>
          <a:lstStyle/>
          <a:p>
            <a:fld id="{FFBB79F2-7674-4768-AA6A-49F0FA0CF3F4}" type="datetime1">
              <a:rPr lang="zh-TW" altLang="en-US" smtClean="0"/>
              <a:pPr/>
              <a:t>2023/4/3</a:t>
            </a:fld>
            <a:endParaRPr lang="zh-TW" altLang="en-US"/>
          </a:p>
        </p:txBody>
      </p:sp>
      <p:sp>
        <p:nvSpPr>
          <p:cNvPr id="5" name="頁尾版面配置區 4"/>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6" name="投影片編號版面配置區 5"/>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34843105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type="obj" preserve="1">
  <p:cSld name="標題及物件">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a:t>按一下以編輯母片標題樣式</a:t>
            </a:r>
          </a:p>
        </p:txBody>
      </p:sp>
      <p:sp>
        <p:nvSpPr>
          <p:cNvPr id="3" name="內容版面配置區 2"/>
          <p:cNvSpPr>
            <a:spLocks noGrp="1"/>
          </p:cNvSpPr>
          <p:nvPr>
            <p:ph idx="1"/>
          </p:nvPr>
        </p:nvSpPr>
        <p:spPr>
          <a:xfrm>
            <a:off x="457200" y="1600200"/>
            <a:ext cx="8229600" cy="4525963"/>
          </a:xfrm>
          <a:prstGeom prst="rect">
            <a:avLst/>
          </a:prstGeom>
        </p:spPr>
        <p:txBody>
          <a:body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日期版面配置區 3"/>
          <p:cNvSpPr>
            <a:spLocks noGrp="1"/>
          </p:cNvSpPr>
          <p:nvPr>
            <p:ph type="dt" sz="half" idx="10"/>
          </p:nvPr>
        </p:nvSpPr>
        <p:spPr>
          <a:xfrm>
            <a:off x="457200" y="6356350"/>
            <a:ext cx="2133600" cy="365125"/>
          </a:xfrm>
          <a:prstGeom prst="rect">
            <a:avLst/>
          </a:prstGeom>
        </p:spPr>
        <p:txBody>
          <a:bodyPr/>
          <a:lstStyle/>
          <a:p>
            <a:fld id="{231FA2FD-0311-453B-9CA8-DD454F7C4F9C}" type="datetime1">
              <a:rPr lang="zh-TW" altLang="en-US" smtClean="0"/>
              <a:pPr/>
              <a:t>2023/4/3</a:t>
            </a:fld>
            <a:endParaRPr lang="zh-TW" altLang="en-US"/>
          </a:p>
        </p:txBody>
      </p:sp>
      <p:sp>
        <p:nvSpPr>
          <p:cNvPr id="5" name="頁尾版面配置區 4"/>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6" name="投影片編號版面配置區 5"/>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187508821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preserve="1" userDrawn="1">
  <p:cSld name="自訂版面配置">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a:t>按一下以編輯母片標題樣式</a:t>
            </a:r>
          </a:p>
        </p:txBody>
      </p:sp>
      <p:sp>
        <p:nvSpPr>
          <p:cNvPr id="3" name="投影片編號版面配置區 2"/>
          <p:cNvSpPr>
            <a:spLocks noGrp="1"/>
          </p:cNvSpPr>
          <p:nvPr>
            <p:ph type="sldNum" sz="quarter" idx="10"/>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37798566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secHead" preserve="1">
  <p:cSld name="章節標題">
    <p:spTree>
      <p:nvGrpSpPr>
        <p:cNvPr id="1" name=""/>
        <p:cNvGrpSpPr/>
        <p:nvPr/>
      </p:nvGrpSpPr>
      <p:grpSpPr>
        <a:xfrm>
          <a:off x="0" y="0"/>
          <a:ext cx="0" cy="0"/>
          <a:chOff x="0" y="0"/>
          <a:chExt cx="0" cy="0"/>
        </a:xfrm>
      </p:grpSpPr>
      <p:sp>
        <p:nvSpPr>
          <p:cNvPr id="2" name="標題 1"/>
          <p:cNvSpPr>
            <a:spLocks noGrp="1"/>
          </p:cNvSpPr>
          <p:nvPr>
            <p:ph type="title"/>
          </p:nvPr>
        </p:nvSpPr>
        <p:spPr>
          <a:xfrm>
            <a:off x="722313" y="4406900"/>
            <a:ext cx="7772400" cy="1362075"/>
          </a:xfrm>
        </p:spPr>
        <p:txBody>
          <a:bodyPr anchor="t"/>
          <a:lstStyle>
            <a:lvl1pPr algn="l">
              <a:defRPr sz="4000" b="1" cap="all"/>
            </a:lvl1pPr>
          </a:lstStyle>
          <a:p>
            <a:r>
              <a:rPr lang="zh-TW" altLang="en-US"/>
              <a:t>按一下以編輯母片標題樣式</a:t>
            </a:r>
          </a:p>
        </p:txBody>
      </p:sp>
      <p:sp>
        <p:nvSpPr>
          <p:cNvPr id="3" name="文字版面配置區 2"/>
          <p:cNvSpPr>
            <a:spLocks noGrp="1"/>
          </p:cNvSpPr>
          <p:nvPr>
            <p:ph type="body" idx="1"/>
          </p:nvPr>
        </p:nvSpPr>
        <p:spPr>
          <a:xfrm>
            <a:off x="722313" y="2906713"/>
            <a:ext cx="7772400" cy="1500187"/>
          </a:xfrm>
          <a:prstGeom prst="rect">
            <a:avLst/>
          </a:prstGeo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TW" altLang="en-US"/>
              <a:t>按一下以編輯母片文字樣式</a:t>
            </a:r>
          </a:p>
        </p:txBody>
      </p:sp>
      <p:sp>
        <p:nvSpPr>
          <p:cNvPr id="4" name="日期版面配置區 3"/>
          <p:cNvSpPr>
            <a:spLocks noGrp="1"/>
          </p:cNvSpPr>
          <p:nvPr>
            <p:ph type="dt" sz="half" idx="10"/>
          </p:nvPr>
        </p:nvSpPr>
        <p:spPr>
          <a:xfrm>
            <a:off x="457200" y="6356350"/>
            <a:ext cx="2133600" cy="365125"/>
          </a:xfrm>
          <a:prstGeom prst="rect">
            <a:avLst/>
          </a:prstGeom>
        </p:spPr>
        <p:txBody>
          <a:bodyPr/>
          <a:lstStyle/>
          <a:p>
            <a:fld id="{DC99B7C5-8CBC-4042-9664-DFA1311BF353}" type="datetime1">
              <a:rPr lang="zh-TW" altLang="en-US" smtClean="0"/>
              <a:pPr/>
              <a:t>2023/4/3</a:t>
            </a:fld>
            <a:endParaRPr lang="zh-TW" altLang="en-US"/>
          </a:p>
        </p:txBody>
      </p:sp>
      <p:sp>
        <p:nvSpPr>
          <p:cNvPr id="5" name="頁尾版面配置區 4"/>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6" name="投影片編號版面配置區 5"/>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6612866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Obj" preserve="1">
  <p:cSld name="兩項物件">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a:t>按一下以編輯母片標題樣式</a:t>
            </a:r>
          </a:p>
        </p:txBody>
      </p:sp>
      <p:sp>
        <p:nvSpPr>
          <p:cNvPr id="3" name="內容版面配置區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內容版面配置區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5" name="日期版面配置區 4"/>
          <p:cNvSpPr>
            <a:spLocks noGrp="1"/>
          </p:cNvSpPr>
          <p:nvPr>
            <p:ph type="dt" sz="half" idx="10"/>
          </p:nvPr>
        </p:nvSpPr>
        <p:spPr>
          <a:xfrm>
            <a:off x="457200" y="6356350"/>
            <a:ext cx="2133600" cy="365125"/>
          </a:xfrm>
          <a:prstGeom prst="rect">
            <a:avLst/>
          </a:prstGeom>
        </p:spPr>
        <p:txBody>
          <a:bodyPr/>
          <a:lstStyle/>
          <a:p>
            <a:fld id="{74B518B8-849A-4D49-9F1A-BB5CC6378F46}" type="datetime1">
              <a:rPr lang="zh-TW" altLang="en-US" smtClean="0"/>
              <a:pPr/>
              <a:t>2023/4/3</a:t>
            </a:fld>
            <a:endParaRPr lang="zh-TW" altLang="en-US"/>
          </a:p>
        </p:txBody>
      </p:sp>
      <p:sp>
        <p:nvSpPr>
          <p:cNvPr id="6" name="頁尾版面配置區 5"/>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7" name="投影片編號版面配置區 6"/>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422178679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type="twoTxTwoObj" preserve="1">
  <p:cSld name="比對">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lvl1pPr>
              <a:defRPr/>
            </a:lvl1pPr>
          </a:lstStyle>
          <a:p>
            <a:r>
              <a:rPr lang="zh-TW" altLang="en-US"/>
              <a:t>按一下以編輯母片標題樣式</a:t>
            </a:r>
          </a:p>
        </p:txBody>
      </p:sp>
      <p:sp>
        <p:nvSpPr>
          <p:cNvPr id="3" name="文字版面配置區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TW" altLang="en-US"/>
              <a:t>按一下以編輯母片文字樣式</a:t>
            </a:r>
          </a:p>
        </p:txBody>
      </p:sp>
      <p:sp>
        <p:nvSpPr>
          <p:cNvPr id="4" name="內容版面配置區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5" name="文字版面配置區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TW" altLang="en-US"/>
              <a:t>按一下以編輯母片文字樣式</a:t>
            </a:r>
          </a:p>
        </p:txBody>
      </p:sp>
      <p:sp>
        <p:nvSpPr>
          <p:cNvPr id="6" name="內容版面配置區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7" name="日期版面配置區 6"/>
          <p:cNvSpPr>
            <a:spLocks noGrp="1"/>
          </p:cNvSpPr>
          <p:nvPr>
            <p:ph type="dt" sz="half" idx="10"/>
          </p:nvPr>
        </p:nvSpPr>
        <p:spPr>
          <a:xfrm>
            <a:off x="457200" y="6356350"/>
            <a:ext cx="2133600" cy="365125"/>
          </a:xfrm>
          <a:prstGeom prst="rect">
            <a:avLst/>
          </a:prstGeom>
        </p:spPr>
        <p:txBody>
          <a:bodyPr/>
          <a:lstStyle/>
          <a:p>
            <a:fld id="{D7B59A4F-4E08-4B56-9581-17DFCAC5EB57}" type="datetime1">
              <a:rPr lang="zh-TW" altLang="en-US" smtClean="0"/>
              <a:pPr/>
              <a:t>2023/4/3</a:t>
            </a:fld>
            <a:endParaRPr lang="zh-TW" altLang="en-US"/>
          </a:p>
        </p:txBody>
      </p:sp>
      <p:sp>
        <p:nvSpPr>
          <p:cNvPr id="8" name="頁尾版面配置區 7"/>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9" name="投影片編號版面配置區 8"/>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42758062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titleOnly" preserve="1">
  <p:cSld name="只有標題">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a:t>按一下以編輯母片標題樣式</a:t>
            </a:r>
          </a:p>
        </p:txBody>
      </p:sp>
      <p:sp>
        <p:nvSpPr>
          <p:cNvPr id="3" name="日期版面配置區 2"/>
          <p:cNvSpPr>
            <a:spLocks noGrp="1"/>
          </p:cNvSpPr>
          <p:nvPr>
            <p:ph type="dt" sz="half" idx="10"/>
          </p:nvPr>
        </p:nvSpPr>
        <p:spPr>
          <a:xfrm>
            <a:off x="457200" y="6356350"/>
            <a:ext cx="2133600" cy="365125"/>
          </a:xfrm>
          <a:prstGeom prst="rect">
            <a:avLst/>
          </a:prstGeom>
        </p:spPr>
        <p:txBody>
          <a:bodyPr/>
          <a:lstStyle/>
          <a:p>
            <a:fld id="{31B3075D-7FD5-4A0D-861D-4428D71E6392}" type="datetime1">
              <a:rPr lang="zh-TW" altLang="en-US" smtClean="0"/>
              <a:pPr/>
              <a:t>2023/4/3</a:t>
            </a:fld>
            <a:endParaRPr lang="zh-TW" altLang="en-US"/>
          </a:p>
        </p:txBody>
      </p:sp>
      <p:sp>
        <p:nvSpPr>
          <p:cNvPr id="4" name="頁尾版面配置區 3"/>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5" name="投影片編號版面配置區 4"/>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319560445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blank" preserve="1">
  <p:cSld name="空白">
    <p:spTree>
      <p:nvGrpSpPr>
        <p:cNvPr id="1" name=""/>
        <p:cNvGrpSpPr/>
        <p:nvPr/>
      </p:nvGrpSpPr>
      <p:grpSpPr>
        <a:xfrm>
          <a:off x="0" y="0"/>
          <a:ext cx="0" cy="0"/>
          <a:chOff x="0" y="0"/>
          <a:chExt cx="0" cy="0"/>
        </a:xfrm>
      </p:grpSpPr>
      <p:sp>
        <p:nvSpPr>
          <p:cNvPr id="2" name="日期版面配置區 1"/>
          <p:cNvSpPr>
            <a:spLocks noGrp="1"/>
          </p:cNvSpPr>
          <p:nvPr>
            <p:ph type="dt" sz="half" idx="10"/>
          </p:nvPr>
        </p:nvSpPr>
        <p:spPr>
          <a:xfrm>
            <a:off x="457200" y="6356350"/>
            <a:ext cx="2133600" cy="365125"/>
          </a:xfrm>
          <a:prstGeom prst="rect">
            <a:avLst/>
          </a:prstGeom>
        </p:spPr>
        <p:txBody>
          <a:bodyPr/>
          <a:lstStyle/>
          <a:p>
            <a:fld id="{D8FC127A-9474-4569-821D-B78BA93AFB23}" type="datetime1">
              <a:rPr lang="zh-TW" altLang="en-US" smtClean="0"/>
              <a:pPr/>
              <a:t>2023/4/3</a:t>
            </a:fld>
            <a:endParaRPr lang="zh-TW" altLang="en-US"/>
          </a:p>
        </p:txBody>
      </p:sp>
      <p:sp>
        <p:nvSpPr>
          <p:cNvPr id="3" name="頁尾版面配置區 2"/>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92694183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objTx" preserve="1">
  <p:cSld name="含標題的內容">
    <p:spTree>
      <p:nvGrpSpPr>
        <p:cNvPr id="1" name=""/>
        <p:cNvGrpSpPr/>
        <p:nvPr/>
      </p:nvGrpSpPr>
      <p:grpSpPr>
        <a:xfrm>
          <a:off x="0" y="0"/>
          <a:ext cx="0" cy="0"/>
          <a:chOff x="0" y="0"/>
          <a:chExt cx="0" cy="0"/>
        </a:xfrm>
      </p:grpSpPr>
      <p:sp>
        <p:nvSpPr>
          <p:cNvPr id="2" name="標題 1"/>
          <p:cNvSpPr>
            <a:spLocks noGrp="1"/>
          </p:cNvSpPr>
          <p:nvPr>
            <p:ph type="title"/>
          </p:nvPr>
        </p:nvSpPr>
        <p:spPr>
          <a:xfrm>
            <a:off x="457200" y="273050"/>
            <a:ext cx="3008313" cy="1162050"/>
          </a:xfrm>
        </p:spPr>
        <p:txBody>
          <a:bodyPr anchor="b"/>
          <a:lstStyle>
            <a:lvl1pPr algn="l">
              <a:defRPr sz="2000" b="1"/>
            </a:lvl1pPr>
          </a:lstStyle>
          <a:p>
            <a:r>
              <a:rPr lang="zh-TW" altLang="en-US"/>
              <a:t>按一下以編輯母片標題樣式</a:t>
            </a:r>
          </a:p>
        </p:txBody>
      </p:sp>
      <p:sp>
        <p:nvSpPr>
          <p:cNvPr id="3" name="內容版面配置區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文字版面配置區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TW" altLang="en-US"/>
              <a:t>按一下以編輯母片文字樣式</a:t>
            </a:r>
          </a:p>
        </p:txBody>
      </p:sp>
      <p:sp>
        <p:nvSpPr>
          <p:cNvPr id="5" name="日期版面配置區 4"/>
          <p:cNvSpPr>
            <a:spLocks noGrp="1"/>
          </p:cNvSpPr>
          <p:nvPr>
            <p:ph type="dt" sz="half" idx="10"/>
          </p:nvPr>
        </p:nvSpPr>
        <p:spPr>
          <a:xfrm>
            <a:off x="457200" y="6356350"/>
            <a:ext cx="2133600" cy="365125"/>
          </a:xfrm>
          <a:prstGeom prst="rect">
            <a:avLst/>
          </a:prstGeom>
        </p:spPr>
        <p:txBody>
          <a:bodyPr/>
          <a:lstStyle/>
          <a:p>
            <a:fld id="{21C15F3C-E5F3-4B6E-8166-B23C9C1E748E}" type="datetime1">
              <a:rPr lang="zh-TW" altLang="en-US" smtClean="0"/>
              <a:pPr/>
              <a:t>2023/4/3</a:t>
            </a:fld>
            <a:endParaRPr lang="zh-TW" altLang="en-US"/>
          </a:p>
        </p:txBody>
      </p:sp>
      <p:sp>
        <p:nvSpPr>
          <p:cNvPr id="6" name="頁尾版面配置區 5"/>
          <p:cNvSpPr>
            <a:spLocks noGrp="1"/>
          </p:cNvSpPr>
          <p:nvPr>
            <p:ph type="ftr" sz="quarter" idx="11"/>
          </p:nvPr>
        </p:nvSpPr>
        <p:spPr>
          <a:xfrm>
            <a:off x="3124200" y="6356350"/>
            <a:ext cx="2895600" cy="365125"/>
          </a:xfrm>
          <a:prstGeom prst="rect">
            <a:avLst/>
          </a:prstGeom>
        </p:spPr>
        <p:txBody>
          <a:bodyPr/>
          <a:lstStyle/>
          <a:p>
            <a:endParaRPr lang="zh-TW" altLang="en-US"/>
          </a:p>
        </p:txBody>
      </p:sp>
      <p:sp>
        <p:nvSpPr>
          <p:cNvPr id="7" name="投影片編號版面配置區 6"/>
          <p:cNvSpPr>
            <a:spLocks noGrp="1"/>
          </p:cNvSpPr>
          <p:nvPr>
            <p:ph type="sldNum" sz="quarter" idx="12"/>
          </p:nvPr>
        </p:nvSpPr>
        <p:spPr/>
        <p:txBody>
          <a:bodyPr/>
          <a:lstStyle/>
          <a:p>
            <a:fld id="{73223D1E-4C2A-4DC2-9A2B-E1865257190C}" type="slidenum">
              <a:rPr lang="zh-TW" altLang="en-US" smtClean="0"/>
              <a:pPr/>
              <a:t>‹#›</a:t>
            </a:fld>
            <a:endParaRPr lang="zh-TW" altLang="en-US"/>
          </a:p>
        </p:txBody>
      </p:sp>
    </p:spTree>
    <p:extLst>
      <p:ext uri="{BB962C8B-B14F-4D97-AF65-F5344CB8AC3E}">
        <p14:creationId xmlns:p14="http://schemas.microsoft.com/office/powerpoint/2010/main" val="340895836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image" Target="../media/image3.pn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2.pn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4">
            <a:lum/>
          </a:blip>
          <a:srcRect/>
          <a:stretch>
            <a:fillRect/>
          </a:stretch>
        </a:blipFill>
        <a:effectLst/>
      </p:bgPr>
    </p:bg>
    <p:spTree>
      <p:nvGrpSpPr>
        <p:cNvPr id="1" name=""/>
        <p:cNvGrpSpPr/>
        <p:nvPr/>
      </p:nvGrpSpPr>
      <p:grpSpPr>
        <a:xfrm>
          <a:off x="0" y="0"/>
          <a:ext cx="0" cy="0"/>
          <a:chOff x="0" y="0"/>
          <a:chExt cx="0" cy="0"/>
        </a:xfrm>
      </p:grpSpPr>
      <p:sp>
        <p:nvSpPr>
          <p:cNvPr id="2" name="標題版面配置區 1"/>
          <p:cNvSpPr>
            <a:spLocks noGrp="1"/>
          </p:cNvSpPr>
          <p:nvPr>
            <p:ph type="title"/>
          </p:nvPr>
        </p:nvSpPr>
        <p:spPr>
          <a:xfrm>
            <a:off x="-1" y="116632"/>
            <a:ext cx="9125743" cy="542131"/>
          </a:xfrm>
          <a:prstGeom prst="rect">
            <a:avLst/>
          </a:prstGeom>
        </p:spPr>
        <p:txBody>
          <a:bodyPr vert="horz" lIns="91440" tIns="45720" rIns="91440" bIns="45720" rtlCol="0" anchor="ctr">
            <a:normAutofit/>
          </a:bodyPr>
          <a:lstStyle/>
          <a:p>
            <a:r>
              <a:rPr lang="zh-TW" altLang="en-US"/>
              <a:t>按一下以編輯母片標題樣式</a:t>
            </a:r>
          </a:p>
        </p:txBody>
      </p:sp>
      <p:sp>
        <p:nvSpPr>
          <p:cNvPr id="6" name="投影片編號版面配置區 5"/>
          <p:cNvSpPr>
            <a:spLocks noGrp="1"/>
          </p:cNvSpPr>
          <p:nvPr>
            <p:ph type="sldNum" sz="quarter" idx="4"/>
          </p:nvPr>
        </p:nvSpPr>
        <p:spPr>
          <a:xfrm>
            <a:off x="3491880" y="6410920"/>
            <a:ext cx="2133600" cy="365125"/>
          </a:xfrm>
          <a:prstGeom prst="rect">
            <a:avLst/>
          </a:prstGeom>
        </p:spPr>
        <p:txBody>
          <a:bodyPr vert="horz" lIns="91440" tIns="45720" rIns="91440" bIns="45720" rtlCol="0" anchor="ctr"/>
          <a:lstStyle>
            <a:lvl1pPr algn="ctr">
              <a:defRPr sz="1200">
                <a:solidFill>
                  <a:schemeClr val="tx1">
                    <a:tint val="75000"/>
                  </a:schemeClr>
                </a:solidFill>
                <a:latin typeface="微軟正黑體" panose="020B0604030504040204" pitchFamily="34" charset="-120"/>
                <a:ea typeface="微軟正黑體" panose="020B0604030504040204" pitchFamily="34" charset="-120"/>
              </a:defRPr>
            </a:lvl1pPr>
          </a:lstStyle>
          <a:p>
            <a:fld id="{73223D1E-4C2A-4DC2-9A2B-E1865257190C}" type="slidenum">
              <a:rPr lang="zh-TW" altLang="en-US" smtClean="0"/>
              <a:pPr/>
              <a:t>‹#›</a:t>
            </a:fld>
            <a:endParaRPr lang="zh-TW" altLang="en-US"/>
          </a:p>
        </p:txBody>
      </p:sp>
      <p:pic>
        <p:nvPicPr>
          <p:cNvPr id="7" name="Picture 13" descr="logo_idic"/>
          <p:cNvPicPr>
            <a:picLocks noChangeAspect="1" noChangeArrowheads="1"/>
          </p:cNvPicPr>
          <p:nvPr userDrawn="1"/>
        </p:nvPicPr>
        <p:blipFill>
          <a:blip r:embed="rId15" cstate="print">
            <a:extLst>
              <a:ext uri="{28A0092B-C50C-407E-A947-70E740481C1C}">
                <a14:useLocalDpi xmlns:a14="http://schemas.microsoft.com/office/drawing/2010/main" val="0"/>
              </a:ext>
            </a:extLst>
          </a:blip>
          <a:srcRect l="4126" t="24115" b="6029"/>
          <a:stretch>
            <a:fillRect/>
          </a:stretch>
        </p:blipFill>
        <p:spPr bwMode="auto">
          <a:xfrm>
            <a:off x="0" y="0"/>
            <a:ext cx="1746250" cy="4651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8" name="Picture 27" descr="SMEA logo"/>
          <p:cNvPicPr>
            <a:picLocks noChangeAspect="1" noChangeArrowheads="1"/>
          </p:cNvPicPr>
          <p:nvPr userDrawn="1"/>
        </p:nvPicPr>
        <p:blipFill>
          <a:blip r:embed="rId16" cstate="print">
            <a:extLst>
              <a:ext uri="{28A0092B-C50C-407E-A947-70E740481C1C}">
                <a14:useLocalDpi xmlns:a14="http://schemas.microsoft.com/office/drawing/2010/main" val="0"/>
              </a:ext>
            </a:extLst>
          </a:blip>
          <a:srcRect l="1033" t="7262"/>
          <a:stretch>
            <a:fillRect/>
          </a:stretch>
        </p:blipFill>
        <p:spPr bwMode="auto">
          <a:xfrm>
            <a:off x="8613504" y="3969"/>
            <a:ext cx="512239" cy="4865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9" name="Rectangle 16"/>
          <p:cNvSpPr>
            <a:spLocks noChangeArrowheads="1"/>
          </p:cNvSpPr>
          <p:nvPr userDrawn="1"/>
        </p:nvSpPr>
        <p:spPr bwMode="auto">
          <a:xfrm>
            <a:off x="251521" y="798512"/>
            <a:ext cx="8618102" cy="45719"/>
          </a:xfrm>
          <a:prstGeom prst="rect">
            <a:avLst/>
          </a:prstGeom>
          <a:gradFill rotWithShape="0">
            <a:gsLst>
              <a:gs pos="0">
                <a:srgbClr val="FF9900"/>
              </a:gs>
              <a:gs pos="100000">
                <a:srgbClr val="00FF00"/>
              </a:gs>
            </a:gsLst>
            <a:lin ang="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kumimoji="1" sz="1400">
                <a:solidFill>
                  <a:srgbClr val="008000"/>
                </a:solidFill>
                <a:latin typeface="微軟正黑體" pitchFamily="34" charset="-120"/>
                <a:ea typeface="微軟正黑體" pitchFamily="34" charset="-120"/>
              </a:defRPr>
            </a:lvl1pPr>
            <a:lvl2pPr marL="742950" indent="-285750" eaLnBrk="0" hangingPunct="0">
              <a:defRPr kumimoji="1" sz="1400">
                <a:solidFill>
                  <a:srgbClr val="008000"/>
                </a:solidFill>
                <a:latin typeface="微軟正黑體" pitchFamily="34" charset="-120"/>
                <a:ea typeface="微軟正黑體" pitchFamily="34" charset="-120"/>
              </a:defRPr>
            </a:lvl2pPr>
            <a:lvl3pPr marL="1143000" indent="-228600" eaLnBrk="0" hangingPunct="0">
              <a:defRPr kumimoji="1" sz="1400">
                <a:solidFill>
                  <a:srgbClr val="008000"/>
                </a:solidFill>
                <a:latin typeface="微軟正黑體" pitchFamily="34" charset="-120"/>
                <a:ea typeface="微軟正黑體" pitchFamily="34" charset="-120"/>
              </a:defRPr>
            </a:lvl3pPr>
            <a:lvl4pPr marL="1600200" indent="-228600" eaLnBrk="0" hangingPunct="0">
              <a:defRPr kumimoji="1" sz="1400">
                <a:solidFill>
                  <a:srgbClr val="008000"/>
                </a:solidFill>
                <a:latin typeface="微軟正黑體" pitchFamily="34" charset="-120"/>
                <a:ea typeface="微軟正黑體" pitchFamily="34" charset="-120"/>
              </a:defRPr>
            </a:lvl4pPr>
            <a:lvl5pPr marL="2057400" indent="-228600" eaLnBrk="0" hangingPunct="0">
              <a:defRPr kumimoji="1" sz="1400">
                <a:solidFill>
                  <a:srgbClr val="008000"/>
                </a:solidFill>
                <a:latin typeface="微軟正黑體" pitchFamily="34" charset="-120"/>
                <a:ea typeface="微軟正黑體" pitchFamily="34" charset="-120"/>
              </a:defRPr>
            </a:lvl5pPr>
            <a:lvl6pPr marL="2514600" indent="-228600" algn="ctr"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6pPr>
            <a:lvl7pPr marL="2971800" indent="-228600" algn="ctr"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7pPr>
            <a:lvl8pPr marL="3429000" indent="-228600" algn="ctr"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8pPr>
            <a:lvl9pPr marL="3886200" indent="-228600" algn="ctr"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9pPr>
          </a:lstStyle>
          <a:p>
            <a:pPr algn="l">
              <a:defRPr/>
            </a:pPr>
            <a:endParaRPr kumimoji="0" lang="zh-TW" altLang="zh-TW" sz="2400">
              <a:solidFill>
                <a:schemeClr val="tx1"/>
              </a:solidFill>
              <a:latin typeface="Times New Roman" pitchFamily="18" charset="0"/>
              <a:ea typeface="標楷體" pitchFamily="65" charset="-120"/>
            </a:endParaRPr>
          </a:p>
        </p:txBody>
      </p:sp>
      <p:sp>
        <p:nvSpPr>
          <p:cNvPr id="10" name="Rectangle 16"/>
          <p:cNvSpPr>
            <a:spLocks noChangeArrowheads="1"/>
          </p:cNvSpPr>
          <p:nvPr userDrawn="1"/>
        </p:nvSpPr>
        <p:spPr bwMode="auto">
          <a:xfrm flipV="1">
            <a:off x="251521" y="6311898"/>
            <a:ext cx="8618102" cy="45719"/>
          </a:xfrm>
          <a:prstGeom prst="rect">
            <a:avLst/>
          </a:prstGeom>
          <a:gradFill rotWithShape="0">
            <a:gsLst>
              <a:gs pos="0">
                <a:srgbClr val="FF9900"/>
              </a:gs>
              <a:gs pos="100000">
                <a:srgbClr val="00FF00"/>
              </a:gs>
            </a:gsLst>
            <a:lin ang="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kumimoji="1" sz="1400">
                <a:solidFill>
                  <a:srgbClr val="008000"/>
                </a:solidFill>
                <a:latin typeface="微軟正黑體" pitchFamily="34" charset="-120"/>
                <a:ea typeface="微軟正黑體" pitchFamily="34" charset="-120"/>
              </a:defRPr>
            </a:lvl1pPr>
            <a:lvl2pPr marL="742950" indent="-285750" eaLnBrk="0" hangingPunct="0">
              <a:defRPr kumimoji="1" sz="1400">
                <a:solidFill>
                  <a:srgbClr val="008000"/>
                </a:solidFill>
                <a:latin typeface="微軟正黑體" pitchFamily="34" charset="-120"/>
                <a:ea typeface="微軟正黑體" pitchFamily="34" charset="-120"/>
              </a:defRPr>
            </a:lvl2pPr>
            <a:lvl3pPr marL="1143000" indent="-228600" eaLnBrk="0" hangingPunct="0">
              <a:defRPr kumimoji="1" sz="1400">
                <a:solidFill>
                  <a:srgbClr val="008000"/>
                </a:solidFill>
                <a:latin typeface="微軟正黑體" pitchFamily="34" charset="-120"/>
                <a:ea typeface="微軟正黑體" pitchFamily="34" charset="-120"/>
              </a:defRPr>
            </a:lvl3pPr>
            <a:lvl4pPr marL="1600200" indent="-228600" eaLnBrk="0" hangingPunct="0">
              <a:defRPr kumimoji="1" sz="1400">
                <a:solidFill>
                  <a:srgbClr val="008000"/>
                </a:solidFill>
                <a:latin typeface="微軟正黑體" pitchFamily="34" charset="-120"/>
                <a:ea typeface="微軟正黑體" pitchFamily="34" charset="-120"/>
              </a:defRPr>
            </a:lvl4pPr>
            <a:lvl5pPr marL="2057400" indent="-228600" eaLnBrk="0" hangingPunct="0">
              <a:defRPr kumimoji="1" sz="1400">
                <a:solidFill>
                  <a:srgbClr val="008000"/>
                </a:solidFill>
                <a:latin typeface="微軟正黑體" pitchFamily="34" charset="-120"/>
                <a:ea typeface="微軟正黑體" pitchFamily="34" charset="-120"/>
              </a:defRPr>
            </a:lvl5pPr>
            <a:lvl6pPr marL="2514600" indent="-228600" algn="ctr"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6pPr>
            <a:lvl7pPr marL="2971800" indent="-228600" algn="ctr"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7pPr>
            <a:lvl8pPr marL="3429000" indent="-228600" algn="ctr"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8pPr>
            <a:lvl9pPr marL="3886200" indent="-228600" algn="ctr"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9pPr>
          </a:lstStyle>
          <a:p>
            <a:pPr algn="l">
              <a:defRPr/>
            </a:pPr>
            <a:endParaRPr kumimoji="0" lang="zh-TW" altLang="zh-TW" sz="2400">
              <a:solidFill>
                <a:srgbClr val="000099"/>
              </a:solidFill>
              <a:latin typeface="Times New Roman" pitchFamily="18" charset="0"/>
              <a:ea typeface="標楷體" pitchFamily="65" charset="-120"/>
            </a:endParaRPr>
          </a:p>
        </p:txBody>
      </p:sp>
    </p:spTree>
    <p:extLst>
      <p:ext uri="{BB962C8B-B14F-4D97-AF65-F5344CB8AC3E}">
        <p14:creationId xmlns:p14="http://schemas.microsoft.com/office/powerpoint/2010/main" val="76239884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hdr="0" ftr="0" dt="0"/>
  <p:txStyles>
    <p:titleStyle>
      <a:lvl1pPr algn="ctr" defTabSz="914400" rtl="0" eaLnBrk="1" latinLnBrk="0" hangingPunct="1">
        <a:spcBef>
          <a:spcPct val="0"/>
        </a:spcBef>
        <a:buNone/>
        <a:defRPr sz="4000" b="1" kern="1200">
          <a:solidFill>
            <a:schemeClr val="tx1"/>
          </a:solidFill>
          <a:latin typeface="微軟正黑體" panose="020B0604030504040204" pitchFamily="34" charset="-120"/>
          <a:ea typeface="微軟正黑體" panose="020B0604030504040204" pitchFamily="34" charset="-120"/>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微軟正黑體" panose="020B0604030504040204" pitchFamily="34" charset="-120"/>
          <a:ea typeface="微軟正黑體" panose="020B0604030504040204" pitchFamily="34" charset="-120"/>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微軟正黑體" panose="020B0604030504040204" pitchFamily="34" charset="-120"/>
          <a:ea typeface="微軟正黑體" panose="020B0604030504040204" pitchFamily="34" charset="-120"/>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微軟正黑體" panose="020B0604030504040204" pitchFamily="34" charset="-120"/>
          <a:ea typeface="微軟正黑體" panose="020B0604030504040204" pitchFamily="34" charset="-120"/>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微軟正黑體" panose="020B0604030504040204" pitchFamily="34" charset="-120"/>
          <a:ea typeface="微軟正黑體" panose="020B0604030504040204" pitchFamily="34" charset="-120"/>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微軟正黑體" panose="020B0604030504040204" pitchFamily="34" charset="-120"/>
          <a:ea typeface="微軟正黑體" panose="020B0604030504040204" pitchFamily="34" charset="-120"/>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zh-TW"/>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4" name="投影片編號版面配置區 3"/>
          <p:cNvSpPr>
            <a:spLocks noGrp="1"/>
          </p:cNvSpPr>
          <p:nvPr>
            <p:ph type="sldNum" sz="quarter" idx="12"/>
          </p:nvPr>
        </p:nvSpPr>
        <p:spPr/>
        <p:txBody>
          <a:bodyPr/>
          <a:lstStyle/>
          <a:p>
            <a:fld id="{73223D1E-4C2A-4DC2-9A2B-E1865257190C}" type="slidenum">
              <a:rPr lang="zh-TW" altLang="en-US" smtClean="0">
                <a:solidFill>
                  <a:prstClr val="black">
                    <a:tint val="75000"/>
                  </a:prstClr>
                </a:solidFill>
              </a:rPr>
              <a:pPr/>
              <a:t>1</a:t>
            </a:fld>
            <a:endParaRPr lang="zh-TW" altLang="en-US">
              <a:solidFill>
                <a:prstClr val="black">
                  <a:tint val="75000"/>
                </a:prstClr>
              </a:solidFill>
            </a:endParaRPr>
          </a:p>
        </p:txBody>
      </p:sp>
      <p:grpSp>
        <p:nvGrpSpPr>
          <p:cNvPr id="7" name="群組 6"/>
          <p:cNvGrpSpPr/>
          <p:nvPr/>
        </p:nvGrpSpPr>
        <p:grpSpPr>
          <a:xfrm>
            <a:off x="107504" y="0"/>
            <a:ext cx="9036496" cy="6845300"/>
            <a:chOff x="107504" y="0"/>
            <a:chExt cx="9036496" cy="6845300"/>
          </a:xfrm>
        </p:grpSpPr>
        <p:sp>
          <p:nvSpPr>
            <p:cNvPr id="5" name="矩形 4"/>
            <p:cNvSpPr/>
            <p:nvPr/>
          </p:nvSpPr>
          <p:spPr>
            <a:xfrm>
              <a:off x="107504" y="535980"/>
              <a:ext cx="8856984" cy="630932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TW" altLang="en-US">
                <a:solidFill>
                  <a:prstClr val="white"/>
                </a:solidFill>
              </a:endParaRPr>
            </a:p>
          </p:txBody>
        </p:sp>
        <p:sp>
          <p:nvSpPr>
            <p:cNvPr id="6" name="矩形 5"/>
            <p:cNvSpPr/>
            <p:nvPr/>
          </p:nvSpPr>
          <p:spPr>
            <a:xfrm>
              <a:off x="8229600" y="0"/>
              <a:ext cx="914400" cy="9144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TW" altLang="en-US">
                <a:solidFill>
                  <a:prstClr val="white"/>
                </a:solidFill>
              </a:endParaRPr>
            </a:p>
          </p:txBody>
        </p:sp>
      </p:grpSp>
      <p:sp>
        <p:nvSpPr>
          <p:cNvPr id="8" name="矩形 7"/>
          <p:cNvSpPr/>
          <p:nvPr/>
        </p:nvSpPr>
        <p:spPr>
          <a:xfrm>
            <a:off x="251520" y="768896"/>
            <a:ext cx="8640960" cy="1015663"/>
          </a:xfrm>
          <a:prstGeom prst="rect">
            <a:avLst/>
          </a:prstGeom>
        </p:spPr>
        <p:txBody>
          <a:bodyPr wrap="square">
            <a:spAutoFit/>
          </a:bodyPr>
          <a:lstStyle/>
          <a:p>
            <a:pPr algn="ctr"/>
            <a:r>
              <a:rPr lang="en-US" altLang="zh-TW" sz="3000" b="1" dirty="0">
                <a:solidFill>
                  <a:srgbClr val="4584D3"/>
                </a:solidFill>
                <a:latin typeface="微軟正黑體" panose="020B0604030504040204" pitchFamily="34" charset="-120"/>
                <a:ea typeface="微軟正黑體" panose="020B0604030504040204" pitchFamily="34" charset="-120"/>
              </a:rPr>
              <a:t>112</a:t>
            </a:r>
            <a:r>
              <a:rPr lang="zh-TW" altLang="zh-TW" sz="3000" b="1" dirty="0">
                <a:solidFill>
                  <a:srgbClr val="4584D3"/>
                </a:solidFill>
                <a:latin typeface="微軟正黑體" panose="020B0604030504040204" pitchFamily="34" charset="-120"/>
                <a:ea typeface="微軟正黑體" panose="020B0604030504040204" pitchFamily="34" charset="-120"/>
              </a:rPr>
              <a:t>年度</a:t>
            </a:r>
            <a:r>
              <a:rPr lang="zh-TW" altLang="en-US" sz="3000" b="1" dirty="0">
                <a:solidFill>
                  <a:srgbClr val="4584D3"/>
                </a:solidFill>
                <a:latin typeface="微軟正黑體" panose="020B0604030504040204" pitchFamily="34" charset="-120"/>
                <a:ea typeface="微軟正黑體" panose="020B0604030504040204" pitchFamily="34" charset="-120"/>
              </a:rPr>
              <a:t>加速</a:t>
            </a:r>
            <a:r>
              <a:rPr lang="zh-TW" altLang="zh-TW" sz="3000" b="1" dirty="0">
                <a:solidFill>
                  <a:srgbClr val="4584D3"/>
                </a:solidFill>
                <a:latin typeface="微軟正黑體" panose="020B0604030504040204" pitchFamily="34" charset="-120"/>
                <a:ea typeface="微軟正黑體" panose="020B0604030504040204" pitchFamily="34" charset="-120"/>
              </a:rPr>
              <a:t>中小企業</a:t>
            </a:r>
            <a:r>
              <a:rPr lang="zh-TW" altLang="en-US" sz="3000" b="1" dirty="0">
                <a:solidFill>
                  <a:srgbClr val="4584D3"/>
                </a:solidFill>
                <a:latin typeface="微軟正黑體" panose="020B0604030504040204" pitchFamily="34" charset="-120"/>
                <a:ea typeface="微軟正黑體" panose="020B0604030504040204" pitchFamily="34" charset="-120"/>
              </a:rPr>
              <a:t>節能減碳推廣</a:t>
            </a:r>
            <a:r>
              <a:rPr lang="zh-TW" altLang="zh-TW" sz="3000" b="1" dirty="0">
                <a:solidFill>
                  <a:srgbClr val="4584D3"/>
                </a:solidFill>
                <a:latin typeface="微軟正黑體" panose="020B0604030504040204" pitchFamily="34" charset="-120"/>
                <a:ea typeface="微軟正黑體" panose="020B0604030504040204" pitchFamily="34" charset="-120"/>
              </a:rPr>
              <a:t>計畫</a:t>
            </a:r>
            <a:endParaRPr lang="en-US" altLang="zh-TW" sz="3000" b="1" dirty="0">
              <a:solidFill>
                <a:srgbClr val="4584D3"/>
              </a:solidFill>
              <a:latin typeface="微軟正黑體" panose="020B0604030504040204" pitchFamily="34" charset="-120"/>
              <a:ea typeface="微軟正黑體" panose="020B0604030504040204" pitchFamily="34" charset="-120"/>
            </a:endParaRPr>
          </a:p>
          <a:p>
            <a:pPr algn="ctr"/>
            <a:r>
              <a:rPr lang="zh-TW" altLang="en-US" sz="3000" b="1" dirty="0">
                <a:solidFill>
                  <a:srgbClr val="4584D3"/>
                </a:solidFill>
                <a:latin typeface="微軟正黑體" panose="020B0604030504040204" pitchFamily="34" charset="-120"/>
                <a:ea typeface="微軟正黑體" panose="020B0604030504040204" pitchFamily="34" charset="-120"/>
              </a:rPr>
              <a:t>輔導計畫遴選會議</a:t>
            </a:r>
            <a:endParaRPr lang="en-US" altLang="zh-TW" sz="3000" b="1" dirty="0">
              <a:solidFill>
                <a:srgbClr val="4584D3"/>
              </a:solidFill>
              <a:latin typeface="微軟正黑體" panose="020B0604030504040204" pitchFamily="34" charset="-120"/>
              <a:ea typeface="微軟正黑體" panose="020B0604030504040204" pitchFamily="34" charset="-120"/>
            </a:endParaRPr>
          </a:p>
        </p:txBody>
      </p:sp>
      <p:graphicFrame>
        <p:nvGraphicFramePr>
          <p:cNvPr id="9" name="表格 8"/>
          <p:cNvGraphicFramePr>
            <a:graphicFrameLocks noGrp="1"/>
          </p:cNvGraphicFramePr>
          <p:nvPr>
            <p:extLst>
              <p:ext uri="{D42A27DB-BD31-4B8C-83A1-F6EECF244321}">
                <p14:modId xmlns:p14="http://schemas.microsoft.com/office/powerpoint/2010/main" val="1351808770"/>
              </p:ext>
            </p:extLst>
          </p:nvPr>
        </p:nvGraphicFramePr>
        <p:xfrm>
          <a:off x="863180" y="2159439"/>
          <a:ext cx="7366420" cy="792480"/>
        </p:xfrm>
        <a:graphic>
          <a:graphicData uri="http://schemas.openxmlformats.org/drawingml/2006/table">
            <a:tbl>
              <a:tblPr firstRow="1" bandRow="1">
                <a:tableStyleId>{5940675A-B579-460E-94D1-54222C63F5DA}</a:tableStyleId>
              </a:tblPr>
              <a:tblGrid>
                <a:gridCol w="3683210">
                  <a:extLst>
                    <a:ext uri="{9D8B030D-6E8A-4147-A177-3AD203B41FA5}">
                      <a16:colId xmlns:a16="http://schemas.microsoft.com/office/drawing/2014/main" val="20000"/>
                    </a:ext>
                  </a:extLst>
                </a:gridCol>
                <a:gridCol w="3683210">
                  <a:extLst>
                    <a:ext uri="{9D8B030D-6E8A-4147-A177-3AD203B41FA5}">
                      <a16:colId xmlns:a16="http://schemas.microsoft.com/office/drawing/2014/main" val="20001"/>
                    </a:ext>
                  </a:extLst>
                </a:gridCol>
              </a:tblGrid>
              <a:tr h="370840">
                <a:tc gridSpan="2">
                  <a:txBody>
                    <a:bodyPr/>
                    <a:lstStyle/>
                    <a:p>
                      <a:pPr algn="ctr">
                        <a:spcAft>
                          <a:spcPts val="1200"/>
                        </a:spcAft>
                      </a:pPr>
                      <a:r>
                        <a:rPr lang="zh-TW" altLang="en-US" sz="2000" dirty="0">
                          <a:latin typeface="微軟正黑體" panose="020B0604030504040204" pitchFamily="34" charset="-120"/>
                          <a:ea typeface="微軟正黑體" panose="020B0604030504040204" pitchFamily="34" charset="-120"/>
                        </a:rPr>
                        <a:t>跨產業串聯輔導</a:t>
                      </a:r>
                    </a:p>
                  </a:txBody>
                  <a:tcP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zh-TW" altLang="en-US" sz="2000">
                        <a:latin typeface="微軟正黑體" panose="020B0604030504040204" pitchFamily="34" charset="-120"/>
                        <a:ea typeface="微軟正黑體" panose="020B0604030504040204" pitchFamily="34" charset="-120"/>
                      </a:endParaRPr>
                    </a:p>
                  </a:txBody>
                  <a:tcP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10001"/>
                  </a:ext>
                </a:extLst>
              </a:tr>
              <a:tr h="370840">
                <a:tc>
                  <a:txBody>
                    <a:bodyPr/>
                    <a:lstStyle/>
                    <a:p>
                      <a:pPr algn="ctr"/>
                      <a:r>
                        <a:rPr lang="zh-TW" altLang="en-US" sz="2000">
                          <a:latin typeface="微軟正黑體" panose="020B0604030504040204" pitchFamily="34" charset="-120"/>
                          <a:ea typeface="微軟正黑體" panose="020B0604030504040204" pitchFamily="34" charset="-120"/>
                          <a:cs typeface="Arial Unicode MS"/>
                        </a:rPr>
                        <a:t>☐低碳商品</a:t>
                      </a:r>
                      <a:endParaRPr lang="zh-TW" altLang="en-US" sz="2000">
                        <a:latin typeface="微軟正黑體" panose="020B0604030504040204" pitchFamily="34" charset="-120"/>
                        <a:ea typeface="微軟正黑體" panose="020B0604030504040204" pitchFamily="34" charset="-120"/>
                      </a:endParaRPr>
                    </a:p>
                  </a:txBody>
                  <a:tcP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zh-TW" altLang="en-US" sz="2000" dirty="0">
                          <a:latin typeface="微軟正黑體" panose="020B0604030504040204" pitchFamily="34" charset="-120"/>
                          <a:ea typeface="微軟正黑體" panose="020B0604030504040204" pitchFamily="34" charset="-120"/>
                          <a:cs typeface="Arial Unicode MS"/>
                        </a:rPr>
                        <a:t>☐</a:t>
                      </a:r>
                      <a:r>
                        <a:rPr lang="zh-TW" altLang="en-US" sz="2000" b="0" i="0" kern="1200" dirty="0">
                          <a:solidFill>
                            <a:schemeClr val="tx1"/>
                          </a:solidFill>
                          <a:effectLst/>
                          <a:latin typeface="微軟正黑體" panose="020B0604030504040204" pitchFamily="34" charset="-120"/>
                          <a:ea typeface="微軟正黑體" panose="020B0604030504040204" pitchFamily="34" charset="-120"/>
                          <a:cs typeface="+mn-cs"/>
                        </a:rPr>
                        <a:t>低碳服務模式</a:t>
                      </a:r>
                      <a:endParaRPr lang="zh-TW" altLang="en-US" sz="2000" dirty="0">
                        <a:latin typeface="微軟正黑體" panose="020B0604030504040204" pitchFamily="34" charset="-120"/>
                        <a:ea typeface="微軟正黑體" panose="020B0604030504040204" pitchFamily="34" charset="-120"/>
                      </a:endParaRPr>
                    </a:p>
                  </a:txBody>
                  <a:tcP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10000"/>
                  </a:ext>
                </a:extLst>
              </a:tr>
            </a:tbl>
          </a:graphicData>
        </a:graphic>
      </p:graphicFrame>
      <p:graphicFrame>
        <p:nvGraphicFramePr>
          <p:cNvPr id="10" name="表格 9"/>
          <p:cNvGraphicFramePr>
            <a:graphicFrameLocks noGrp="1"/>
          </p:cNvGraphicFramePr>
          <p:nvPr>
            <p:extLst>
              <p:ext uri="{D42A27DB-BD31-4B8C-83A1-F6EECF244321}">
                <p14:modId xmlns:p14="http://schemas.microsoft.com/office/powerpoint/2010/main" val="3862386171"/>
              </p:ext>
            </p:extLst>
          </p:nvPr>
        </p:nvGraphicFramePr>
        <p:xfrm>
          <a:off x="755576" y="3306192"/>
          <a:ext cx="7704856" cy="2672805"/>
        </p:xfrm>
        <a:graphic>
          <a:graphicData uri="http://schemas.openxmlformats.org/drawingml/2006/table">
            <a:tbl>
              <a:tblPr firstRow="1" bandRow="1">
                <a:tableStyleId>{5940675A-B579-460E-94D1-54222C63F5DA}</a:tableStyleId>
              </a:tblPr>
              <a:tblGrid>
                <a:gridCol w="2331753">
                  <a:extLst>
                    <a:ext uri="{9D8B030D-6E8A-4147-A177-3AD203B41FA5}">
                      <a16:colId xmlns:a16="http://schemas.microsoft.com/office/drawing/2014/main" val="20000"/>
                    </a:ext>
                  </a:extLst>
                </a:gridCol>
                <a:gridCol w="5373103">
                  <a:extLst>
                    <a:ext uri="{9D8B030D-6E8A-4147-A177-3AD203B41FA5}">
                      <a16:colId xmlns:a16="http://schemas.microsoft.com/office/drawing/2014/main" val="20001"/>
                    </a:ext>
                  </a:extLst>
                </a:gridCol>
              </a:tblGrid>
              <a:tr h="534561">
                <a:tc>
                  <a:txBody>
                    <a:bodyPr/>
                    <a:lstStyle/>
                    <a:p>
                      <a:pPr algn="dist"/>
                      <a:r>
                        <a:rPr lang="zh-TW" altLang="en-US" sz="2000" b="1" dirty="0">
                          <a:solidFill>
                            <a:schemeClr val="accent2"/>
                          </a:solidFill>
                          <a:latin typeface="微軟正黑體"/>
                          <a:ea typeface="微軟正黑體"/>
                        </a:rPr>
                        <a:t>主導提案中小企業：</a:t>
                      </a: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r>
                        <a:rPr lang="en-US" altLang="zh-TW" sz="2000" dirty="0">
                          <a:solidFill>
                            <a:schemeClr val="bg1">
                              <a:lumMod val="65000"/>
                            </a:schemeClr>
                          </a:solidFill>
                          <a:latin typeface="微軟正黑體" panose="020B0604030504040204" pitchFamily="34" charset="-120"/>
                          <a:ea typeface="微軟正黑體" panose="020B0604030504040204" pitchFamily="34" charset="-120"/>
                        </a:rPr>
                        <a:t>OOOOOOO</a:t>
                      </a:r>
                      <a:r>
                        <a:rPr lang="zh-TW" altLang="en-US" sz="2000" dirty="0">
                          <a:solidFill>
                            <a:schemeClr val="bg1">
                              <a:lumMod val="65000"/>
                            </a:schemeClr>
                          </a:solidFill>
                          <a:latin typeface="微軟正黑體" panose="020B0604030504040204" pitchFamily="34" charset="-120"/>
                          <a:ea typeface="微軟正黑體" panose="020B0604030504040204" pitchFamily="34" charset="-120"/>
                        </a:rPr>
                        <a:t>（公司全名）</a:t>
                      </a: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10000"/>
                  </a:ext>
                </a:extLst>
              </a:tr>
              <a:tr h="534561">
                <a:tc>
                  <a:txBody>
                    <a:bodyPr/>
                    <a:lstStyle/>
                    <a:p>
                      <a:pPr algn="dist"/>
                      <a:r>
                        <a:rPr lang="zh-TW" altLang="en-US" sz="2000" b="1" dirty="0">
                          <a:solidFill>
                            <a:schemeClr val="accent2"/>
                          </a:solidFill>
                          <a:latin typeface="微軟正黑體" panose="020B0604030504040204" pitchFamily="34" charset="-120"/>
                          <a:ea typeface="微軟正黑體" panose="020B0604030504040204" pitchFamily="34" charset="-120"/>
                        </a:rPr>
                        <a:t>提案計畫：</a:t>
                      </a: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r>
                        <a:rPr lang="zh-TW" altLang="en-US" sz="2000">
                          <a:solidFill>
                            <a:schemeClr val="bg1">
                              <a:lumMod val="65000"/>
                            </a:schemeClr>
                          </a:solidFill>
                          <a:latin typeface="微軟正黑體" panose="020B0604030504040204" pitchFamily="34" charset="-120"/>
                          <a:ea typeface="微軟正黑體" panose="020B0604030504040204" pitchFamily="34" charset="-120"/>
                        </a:rPr>
                        <a:t>ＯＯＯＯＯＯ（計畫名稱）</a:t>
                      </a: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10001"/>
                  </a:ext>
                </a:extLst>
              </a:tr>
              <a:tr h="534561">
                <a:tc>
                  <a:txBody>
                    <a:bodyPr/>
                    <a:lstStyle/>
                    <a:p>
                      <a:pPr algn="dist"/>
                      <a:r>
                        <a:rPr lang="zh-TW" altLang="en-US" sz="2000" b="1" dirty="0">
                          <a:solidFill>
                            <a:schemeClr val="accent2"/>
                          </a:solidFill>
                          <a:latin typeface="微軟正黑體" panose="020B0604030504040204" pitchFamily="34" charset="-120"/>
                          <a:ea typeface="微軟正黑體" panose="020B0604030504040204" pitchFamily="34" charset="-120"/>
                        </a:rPr>
                        <a:t>報告人：</a:t>
                      </a: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pPr marL="0" algn="l" defTabSz="914400" rtl="0" eaLnBrk="1" latinLnBrk="0" hangingPunct="1"/>
                      <a:r>
                        <a:rPr lang="zh-TW" altLang="en-US" sz="2000" kern="1200">
                          <a:solidFill>
                            <a:schemeClr val="bg1">
                              <a:lumMod val="65000"/>
                            </a:schemeClr>
                          </a:solidFill>
                          <a:latin typeface="微軟正黑體" panose="020B0604030504040204" pitchFamily="34" charset="-120"/>
                          <a:ea typeface="微軟正黑體" panose="020B0604030504040204" pitchFamily="34" charset="-120"/>
                          <a:cs typeface="+mn-cs"/>
                        </a:rPr>
                        <a:t>ＯＯＯ（計畫主持人）</a:t>
                      </a: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10002"/>
                  </a:ext>
                </a:extLst>
              </a:tr>
              <a:tr h="534561">
                <a:tc>
                  <a:txBody>
                    <a:bodyPr/>
                    <a:lstStyle/>
                    <a:p>
                      <a:pPr algn="dist"/>
                      <a:r>
                        <a:rPr lang="zh-TW" altLang="en-US" sz="2000" b="1" dirty="0">
                          <a:solidFill>
                            <a:schemeClr val="accent2"/>
                          </a:solidFill>
                          <a:latin typeface="微軟正黑體" panose="020B0604030504040204" pitchFamily="34" charset="-120"/>
                          <a:ea typeface="微軟正黑體" panose="020B0604030504040204" pitchFamily="34" charset="-120"/>
                        </a:rPr>
                        <a:t>輔導單位：</a:t>
                      </a: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r>
                        <a:rPr lang="zh-TW" altLang="en-US" sz="2000">
                          <a:solidFill>
                            <a:schemeClr val="bg1">
                              <a:lumMod val="65000"/>
                            </a:schemeClr>
                          </a:solidFill>
                          <a:latin typeface="微軟正黑體" panose="020B0604030504040204" pitchFamily="34" charset="-120"/>
                          <a:ea typeface="微軟正黑體" panose="020B0604030504040204" pitchFamily="34" charset="-120"/>
                        </a:rPr>
                        <a:t>ＯＯＯＯＯ</a:t>
                      </a:r>
                      <a:endParaRPr lang="zh-TW" altLang="en-US" sz="2000" strike="sngStrike">
                        <a:solidFill>
                          <a:srgbClr val="FF0000"/>
                        </a:solidFill>
                        <a:latin typeface="微軟正黑體" panose="020B0604030504040204" pitchFamily="34" charset="-120"/>
                        <a:ea typeface="微軟正黑體" panose="020B0604030504040204" pitchFamily="34" charset="-120"/>
                      </a:endParaRP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10003"/>
                  </a:ext>
                </a:extLst>
              </a:tr>
              <a:tr h="534561">
                <a:tc>
                  <a:txBody>
                    <a:bodyPr/>
                    <a:lstStyle/>
                    <a:p>
                      <a:pPr algn="dist"/>
                      <a:r>
                        <a:rPr lang="zh-TW" altLang="en-US" sz="2000" b="1" dirty="0">
                          <a:solidFill>
                            <a:schemeClr val="accent2"/>
                          </a:solidFill>
                          <a:latin typeface="微軟正黑體" panose="020B0604030504040204" pitchFamily="34" charset="-120"/>
                          <a:ea typeface="微軟正黑體" panose="020B0604030504040204" pitchFamily="34" charset="-120"/>
                        </a:rPr>
                        <a:t>計畫執行期間：</a:t>
                      </a: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pPr algn="dist"/>
                      <a:r>
                        <a:rPr lang="en-US" altLang="zh-TW" sz="2000" dirty="0">
                          <a:latin typeface="微軟正黑體" panose="020B0604030504040204" pitchFamily="34" charset="-120"/>
                          <a:ea typeface="微軟正黑體" panose="020B0604030504040204" pitchFamily="34" charset="-120"/>
                        </a:rPr>
                        <a:t>112</a:t>
                      </a:r>
                      <a:r>
                        <a:rPr lang="zh-TW" altLang="en-US" sz="2000" dirty="0">
                          <a:latin typeface="微軟正黑體" panose="020B0604030504040204" pitchFamily="34" charset="-120"/>
                          <a:ea typeface="微軟正黑體" panose="020B0604030504040204" pitchFamily="34" charset="-120"/>
                        </a:rPr>
                        <a:t>年</a:t>
                      </a:r>
                      <a:r>
                        <a:rPr lang="en-US" altLang="zh-TW" sz="2000" dirty="0">
                          <a:latin typeface="微軟正黑體" panose="020B0604030504040204" pitchFamily="34" charset="-120"/>
                          <a:ea typeface="微軟正黑體" panose="020B0604030504040204" pitchFamily="34" charset="-120"/>
                        </a:rPr>
                        <a:t>OO</a:t>
                      </a:r>
                      <a:r>
                        <a:rPr lang="zh-TW" altLang="en-US" sz="2000" dirty="0">
                          <a:latin typeface="微軟正黑體" panose="020B0604030504040204" pitchFamily="34" charset="-120"/>
                          <a:ea typeface="微軟正黑體" panose="020B0604030504040204" pitchFamily="34" charset="-120"/>
                        </a:rPr>
                        <a:t>月</a:t>
                      </a:r>
                      <a:r>
                        <a:rPr lang="en-US" altLang="zh-TW" sz="2000" dirty="0">
                          <a:latin typeface="微軟正黑體" panose="020B0604030504040204" pitchFamily="34" charset="-120"/>
                          <a:ea typeface="微軟正黑體" panose="020B0604030504040204" pitchFamily="34" charset="-120"/>
                        </a:rPr>
                        <a:t>OO</a:t>
                      </a:r>
                      <a:r>
                        <a:rPr lang="zh-TW" altLang="en-US" sz="2000" dirty="0">
                          <a:latin typeface="微軟正黑體" panose="020B0604030504040204" pitchFamily="34" charset="-120"/>
                          <a:ea typeface="微軟正黑體" panose="020B0604030504040204" pitchFamily="34" charset="-120"/>
                        </a:rPr>
                        <a:t>日</a:t>
                      </a:r>
                      <a:r>
                        <a:rPr lang="en-US" altLang="zh-TW" sz="2000" dirty="0">
                          <a:latin typeface="微軟正黑體" panose="020B0604030504040204" pitchFamily="34" charset="-120"/>
                          <a:ea typeface="微軟正黑體" panose="020B0604030504040204" pitchFamily="34" charset="-120"/>
                        </a:rPr>
                        <a:t>-112</a:t>
                      </a:r>
                      <a:r>
                        <a:rPr lang="zh-TW" altLang="en-US" sz="2000" dirty="0">
                          <a:latin typeface="微軟正黑體" panose="020B0604030504040204" pitchFamily="34" charset="-120"/>
                          <a:ea typeface="微軟正黑體" panose="020B0604030504040204" pitchFamily="34" charset="-120"/>
                        </a:rPr>
                        <a:t>年</a:t>
                      </a:r>
                      <a:r>
                        <a:rPr lang="en-US" altLang="zh-TW" sz="2000" dirty="0">
                          <a:latin typeface="微軟正黑體" panose="020B0604030504040204" pitchFamily="34" charset="-120"/>
                          <a:ea typeface="微軟正黑體" panose="020B0604030504040204" pitchFamily="34" charset="-120"/>
                        </a:rPr>
                        <a:t>11</a:t>
                      </a:r>
                      <a:r>
                        <a:rPr lang="zh-TW" altLang="en-US" sz="2000" dirty="0">
                          <a:latin typeface="微軟正黑體" panose="020B0604030504040204" pitchFamily="34" charset="-120"/>
                          <a:ea typeface="微軟正黑體" panose="020B0604030504040204" pitchFamily="34" charset="-120"/>
                        </a:rPr>
                        <a:t>月</a:t>
                      </a:r>
                      <a:r>
                        <a:rPr lang="en-US" altLang="zh-TW" sz="2000" dirty="0">
                          <a:latin typeface="微軟正黑體" panose="020B0604030504040204" pitchFamily="34" charset="-120"/>
                          <a:ea typeface="微軟正黑體" panose="020B0604030504040204" pitchFamily="34" charset="-120"/>
                        </a:rPr>
                        <a:t>30</a:t>
                      </a:r>
                      <a:r>
                        <a:rPr lang="zh-TW" altLang="en-US" sz="2000" dirty="0">
                          <a:latin typeface="微軟正黑體" panose="020B0604030504040204" pitchFamily="34" charset="-120"/>
                          <a:ea typeface="微軟正黑體" panose="020B0604030504040204" pitchFamily="34" charset="-120"/>
                        </a:rPr>
                        <a:t>日止</a:t>
                      </a:r>
                    </a:p>
                  </a:txBody>
                  <a:tcPr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10004"/>
                  </a:ext>
                </a:extLst>
              </a:tr>
            </a:tbl>
          </a:graphicData>
        </a:graphic>
      </p:graphicFrame>
      <p:sp>
        <p:nvSpPr>
          <p:cNvPr id="12" name="Rectangle 4"/>
          <p:cNvSpPr>
            <a:spLocks noChangeArrowheads="1"/>
          </p:cNvSpPr>
          <p:nvPr/>
        </p:nvSpPr>
        <p:spPr bwMode="auto">
          <a:xfrm>
            <a:off x="2492994" y="6253957"/>
            <a:ext cx="4911725" cy="4905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233363" eaLnBrk="0" hangingPunct="0">
              <a:defRPr kumimoji="1" sz="1400">
                <a:solidFill>
                  <a:srgbClr val="008000"/>
                </a:solidFill>
                <a:latin typeface="微軟正黑體" pitchFamily="34" charset="-120"/>
                <a:ea typeface="微軟正黑體" pitchFamily="34" charset="-120"/>
              </a:defRPr>
            </a:lvl1pPr>
            <a:lvl2pPr marL="742950" indent="-285750" defTabSz="233363" eaLnBrk="0" hangingPunct="0">
              <a:defRPr kumimoji="1" sz="1400">
                <a:solidFill>
                  <a:srgbClr val="008000"/>
                </a:solidFill>
                <a:latin typeface="微軟正黑體" pitchFamily="34" charset="-120"/>
                <a:ea typeface="微軟正黑體" pitchFamily="34" charset="-120"/>
              </a:defRPr>
            </a:lvl2pPr>
            <a:lvl3pPr marL="1143000" indent="-228600" defTabSz="233363" eaLnBrk="0" hangingPunct="0">
              <a:defRPr kumimoji="1" sz="1400">
                <a:solidFill>
                  <a:srgbClr val="008000"/>
                </a:solidFill>
                <a:latin typeface="微軟正黑體" pitchFamily="34" charset="-120"/>
                <a:ea typeface="微軟正黑體" pitchFamily="34" charset="-120"/>
              </a:defRPr>
            </a:lvl3pPr>
            <a:lvl4pPr marL="1600200" indent="-228600" defTabSz="233363" eaLnBrk="0" hangingPunct="0">
              <a:defRPr kumimoji="1" sz="1400">
                <a:solidFill>
                  <a:srgbClr val="008000"/>
                </a:solidFill>
                <a:latin typeface="微軟正黑體" pitchFamily="34" charset="-120"/>
                <a:ea typeface="微軟正黑體" pitchFamily="34" charset="-120"/>
              </a:defRPr>
            </a:lvl4pPr>
            <a:lvl5pPr marL="2057400" indent="-228600" defTabSz="233363" eaLnBrk="0" hangingPunct="0">
              <a:defRPr kumimoji="1" sz="1400">
                <a:solidFill>
                  <a:srgbClr val="008000"/>
                </a:solidFill>
                <a:latin typeface="微軟正黑體" pitchFamily="34" charset="-120"/>
                <a:ea typeface="微軟正黑體" pitchFamily="34" charset="-120"/>
              </a:defRPr>
            </a:lvl5pPr>
            <a:lvl6pPr marL="2514600" indent="-228600" algn="ctr" defTabSz="233363"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6pPr>
            <a:lvl7pPr marL="2971800" indent="-228600" algn="ctr" defTabSz="233363"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7pPr>
            <a:lvl8pPr marL="3429000" indent="-228600" algn="ctr" defTabSz="233363"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8pPr>
            <a:lvl9pPr marL="3886200" indent="-228600" algn="ctr" defTabSz="233363" eaLnBrk="0" fontAlgn="base" hangingPunct="0">
              <a:spcBef>
                <a:spcPct val="0"/>
              </a:spcBef>
              <a:spcAft>
                <a:spcPct val="0"/>
              </a:spcAft>
              <a:defRPr kumimoji="1" sz="1400">
                <a:solidFill>
                  <a:srgbClr val="008000"/>
                </a:solidFill>
                <a:latin typeface="微軟正黑體" pitchFamily="34" charset="-120"/>
                <a:ea typeface="微軟正黑體" pitchFamily="34" charset="-120"/>
              </a:defRPr>
            </a:lvl9pPr>
          </a:lstStyle>
          <a:p>
            <a:pPr algn="ctr" eaLnBrk="1" hangingPunct="1">
              <a:lnSpc>
                <a:spcPct val="140000"/>
              </a:lnSpc>
            </a:pPr>
            <a:r>
              <a:rPr lang="en-US" altLang="zh-TW" sz="1600" b="1">
                <a:solidFill>
                  <a:srgbClr val="4584D3"/>
                </a:solidFill>
              </a:rPr>
              <a:t>112</a:t>
            </a:r>
            <a:r>
              <a:rPr lang="zh-TW" altLang="en-US" sz="1600" b="1">
                <a:solidFill>
                  <a:srgbClr val="4584D3"/>
                </a:solidFill>
              </a:rPr>
              <a:t>年 </a:t>
            </a:r>
            <a:r>
              <a:rPr lang="en-US" altLang="zh-TW" sz="1600" b="1" err="1">
                <a:solidFill>
                  <a:srgbClr val="4584D3"/>
                </a:solidFill>
              </a:rPr>
              <a:t>OO月</a:t>
            </a:r>
            <a:r>
              <a:rPr lang="en-US" altLang="zh-TW" sz="1600" b="1">
                <a:solidFill>
                  <a:srgbClr val="4584D3"/>
                </a:solidFill>
              </a:rPr>
              <a:t> OO</a:t>
            </a:r>
            <a:r>
              <a:rPr lang="zh-TW" altLang="en-US" sz="1600" b="1">
                <a:solidFill>
                  <a:srgbClr val="4584D3"/>
                </a:solidFill>
              </a:rPr>
              <a:t>日</a:t>
            </a:r>
          </a:p>
        </p:txBody>
      </p:sp>
      <p:sp>
        <p:nvSpPr>
          <p:cNvPr id="13" name="圓角矩形圖說文字 12"/>
          <p:cNvSpPr/>
          <p:nvPr/>
        </p:nvSpPr>
        <p:spPr>
          <a:xfrm>
            <a:off x="6119427" y="3573016"/>
            <a:ext cx="2845061" cy="1152128"/>
          </a:xfrm>
          <a:prstGeom prst="wedgeRoundRectCallout">
            <a:avLst>
              <a:gd name="adj1" fmla="val -74215"/>
              <a:gd name="adj2" fmla="val -1885"/>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40" tIns="45720" rIns="91440" bIns="45720"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計畫名稱請契合提案內容</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a:ea typeface="微軟正黑體"/>
              </a:rPr>
              <a:t>字數勿過長，並能清楚說明減碳創新要點</a:t>
            </a:r>
            <a:endParaRPr lang="en-US" altLang="zh-TW" sz="1600">
              <a:solidFill>
                <a:srgbClr val="FF6600"/>
              </a:solidFill>
              <a:latin typeface="微軟正黑體"/>
              <a:ea typeface="微軟正黑體"/>
            </a:endParaRPr>
          </a:p>
        </p:txBody>
      </p:sp>
    </p:spTree>
    <p:extLst>
      <p:ext uri="{BB962C8B-B14F-4D97-AF65-F5344CB8AC3E}">
        <p14:creationId xmlns:p14="http://schemas.microsoft.com/office/powerpoint/2010/main" val="55153263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三、預期成效及計畫亮點</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10</a:t>
            </a:fld>
            <a:endParaRPr lang="zh-TW" altLang="en-US"/>
          </a:p>
        </p:txBody>
      </p:sp>
      <p:graphicFrame>
        <p:nvGraphicFramePr>
          <p:cNvPr id="3" name="表格 2"/>
          <p:cNvGraphicFramePr>
            <a:graphicFrameLocks noGrp="1"/>
          </p:cNvGraphicFramePr>
          <p:nvPr>
            <p:extLst>
              <p:ext uri="{D42A27DB-BD31-4B8C-83A1-F6EECF244321}">
                <p14:modId xmlns:p14="http://schemas.microsoft.com/office/powerpoint/2010/main" val="299273795"/>
              </p:ext>
            </p:extLst>
          </p:nvPr>
        </p:nvGraphicFramePr>
        <p:xfrm>
          <a:off x="242467" y="1212806"/>
          <a:ext cx="8640959" cy="2558600"/>
        </p:xfrm>
        <a:graphic>
          <a:graphicData uri="http://schemas.openxmlformats.org/drawingml/2006/table">
            <a:tbl>
              <a:tblPr firstRow="1" firstCol="1" bandRow="1">
                <a:tableStyleId>{5940675A-B579-460E-94D1-54222C63F5DA}</a:tableStyleId>
              </a:tblPr>
              <a:tblGrid>
                <a:gridCol w="3107729">
                  <a:extLst>
                    <a:ext uri="{9D8B030D-6E8A-4147-A177-3AD203B41FA5}">
                      <a16:colId xmlns:a16="http://schemas.microsoft.com/office/drawing/2014/main" val="20000"/>
                    </a:ext>
                  </a:extLst>
                </a:gridCol>
                <a:gridCol w="1653852">
                  <a:extLst>
                    <a:ext uri="{9D8B030D-6E8A-4147-A177-3AD203B41FA5}">
                      <a16:colId xmlns:a16="http://schemas.microsoft.com/office/drawing/2014/main" val="20001"/>
                    </a:ext>
                  </a:extLst>
                </a:gridCol>
                <a:gridCol w="3879378">
                  <a:extLst>
                    <a:ext uri="{9D8B030D-6E8A-4147-A177-3AD203B41FA5}">
                      <a16:colId xmlns:a16="http://schemas.microsoft.com/office/drawing/2014/main" val="20002"/>
                    </a:ext>
                  </a:extLst>
                </a:gridCol>
              </a:tblGrid>
              <a:tr h="398813">
                <a:tc>
                  <a:txBody>
                    <a:bodyPr/>
                    <a:lstStyle/>
                    <a:p>
                      <a:pPr algn="ctr">
                        <a:lnSpc>
                          <a:spcPts val="2200"/>
                        </a:lnSpc>
                        <a:spcAft>
                          <a:spcPts val="0"/>
                        </a:spcAft>
                      </a:pPr>
                      <a:r>
                        <a:rPr lang="zh-TW" altLang="en-US" sz="1600" b="1" kern="100">
                          <a:effectLst/>
                          <a:latin typeface="微軟正黑體" panose="020B0604030504040204" pitchFamily="34" charset="-120"/>
                          <a:ea typeface="微軟正黑體" panose="020B0604030504040204" pitchFamily="34" charset="-120"/>
                          <a:cs typeface="CG Times"/>
                        </a:rPr>
                        <a:t>項目</a:t>
                      </a:r>
                      <a:endParaRPr lang="zh-TW" sz="1600" b="1" kern="100">
                        <a:effectLst/>
                        <a:latin typeface="微軟正黑體" panose="020B0604030504040204" pitchFamily="34" charset="-120"/>
                        <a:ea typeface="微軟正黑體" panose="020B0604030504040204" pitchFamily="34" charset="-120"/>
                        <a:cs typeface="CG Times"/>
                      </a:endParaRPr>
                    </a:p>
                  </a:txBody>
                  <a:tcPr marL="68580" marR="68580" marT="0" marB="0" anchor="ctr">
                    <a:solidFill>
                      <a:schemeClr val="accent5"/>
                    </a:solidFill>
                  </a:tcPr>
                </a:tc>
                <a:tc>
                  <a:txBody>
                    <a:bodyPr/>
                    <a:lstStyle/>
                    <a:p>
                      <a:pPr algn="ctr">
                        <a:lnSpc>
                          <a:spcPts val="2200"/>
                        </a:lnSpc>
                        <a:spcAft>
                          <a:spcPts val="0"/>
                        </a:spcAft>
                      </a:pPr>
                      <a:r>
                        <a:rPr lang="zh-TW" altLang="en-US" sz="1600" b="1" kern="100">
                          <a:effectLst/>
                          <a:latin typeface="微軟正黑體" panose="020B0604030504040204" pitchFamily="34" charset="-120"/>
                          <a:ea typeface="微軟正黑體" panose="020B0604030504040204" pitchFamily="34" charset="-120"/>
                        </a:rPr>
                        <a:t>執行</a:t>
                      </a:r>
                      <a:r>
                        <a:rPr lang="zh-TW" sz="1600" b="1" kern="100">
                          <a:effectLst/>
                          <a:latin typeface="微軟正黑體" panose="020B0604030504040204" pitchFamily="34" charset="-120"/>
                          <a:ea typeface="微軟正黑體" panose="020B0604030504040204" pitchFamily="34" charset="-120"/>
                        </a:rPr>
                        <a:t>後量化效益</a:t>
                      </a:r>
                      <a:endParaRPr lang="zh-TW" sz="1600" b="1" kern="100">
                        <a:effectLst/>
                        <a:latin typeface="微軟正黑體" panose="020B0604030504040204" pitchFamily="34" charset="-120"/>
                        <a:ea typeface="微軟正黑體" panose="020B0604030504040204" pitchFamily="34" charset="-120"/>
                        <a:cs typeface="CG Times"/>
                      </a:endParaRPr>
                    </a:p>
                  </a:txBody>
                  <a:tcPr marL="68580" marR="68580" marT="0" marB="0" anchor="ctr">
                    <a:solidFill>
                      <a:schemeClr val="accent5"/>
                    </a:solidFill>
                  </a:tcPr>
                </a:tc>
                <a:tc>
                  <a:txBody>
                    <a:bodyPr/>
                    <a:lstStyle/>
                    <a:p>
                      <a:pPr algn="ctr">
                        <a:lnSpc>
                          <a:spcPts val="2200"/>
                        </a:lnSpc>
                        <a:spcAft>
                          <a:spcPts val="0"/>
                        </a:spcAft>
                      </a:pPr>
                      <a:r>
                        <a:rPr lang="zh-TW" sz="1600" b="1" kern="100">
                          <a:effectLst/>
                          <a:latin typeface="微軟正黑體" panose="020B0604030504040204" pitchFamily="34" charset="-120"/>
                          <a:ea typeface="微軟正黑體" panose="020B0604030504040204" pitchFamily="34" charset="-120"/>
                        </a:rPr>
                        <a:t>計算方式</a:t>
                      </a:r>
                      <a:r>
                        <a:rPr lang="en-US" altLang="zh-TW" sz="1600" b="1" kern="100">
                          <a:effectLst/>
                          <a:latin typeface="微軟正黑體" panose="020B0604030504040204" pitchFamily="34" charset="-120"/>
                          <a:ea typeface="微軟正黑體" panose="020B0604030504040204" pitchFamily="34" charset="-120"/>
                        </a:rPr>
                        <a:t>/</a:t>
                      </a:r>
                      <a:r>
                        <a:rPr lang="zh-TW" altLang="en-US" sz="1600" b="1" kern="100">
                          <a:effectLst/>
                          <a:latin typeface="微軟正黑體" panose="020B0604030504040204" pitchFamily="34" charset="-120"/>
                          <a:ea typeface="微軟正黑體" panose="020B0604030504040204" pitchFamily="34" charset="-120"/>
                        </a:rPr>
                        <a:t>說明</a:t>
                      </a:r>
                      <a:endParaRPr lang="zh-TW" sz="1600" b="1" kern="100">
                        <a:effectLst/>
                        <a:latin typeface="微軟正黑體" panose="020B0604030504040204" pitchFamily="34" charset="-120"/>
                        <a:ea typeface="微軟正黑體" panose="020B0604030504040204" pitchFamily="34" charset="-120"/>
                        <a:cs typeface="CG Times"/>
                      </a:endParaRPr>
                    </a:p>
                  </a:txBody>
                  <a:tcPr marL="68580" marR="68580" marT="0" marB="0" anchor="ctr">
                    <a:solidFill>
                      <a:schemeClr val="accent5"/>
                    </a:solidFill>
                  </a:tcPr>
                </a:tc>
                <a:extLst>
                  <a:ext uri="{0D108BD9-81ED-4DB2-BD59-A6C34878D82A}">
                    <a16:rowId xmlns:a16="http://schemas.microsoft.com/office/drawing/2014/main" val="10000"/>
                  </a:ext>
                </a:extLst>
              </a:tr>
              <a:tr h="398813">
                <a:tc>
                  <a:txBody>
                    <a:bodyPr/>
                    <a:lstStyle/>
                    <a:p>
                      <a:pPr algn="ctr">
                        <a:lnSpc>
                          <a:spcPts val="2200"/>
                        </a:lnSpc>
                        <a:spcAft>
                          <a:spcPts val="0"/>
                        </a:spcAft>
                      </a:pPr>
                      <a:r>
                        <a:rPr lang="zh-TW" altLang="en-US" sz="1600" kern="100" dirty="0">
                          <a:solidFill>
                            <a:schemeClr val="tx1"/>
                          </a:solidFill>
                          <a:effectLst/>
                          <a:latin typeface="微軟正黑體" panose="020B0604030504040204" pitchFamily="34" charset="-120"/>
                          <a:ea typeface="微軟正黑體" panose="020B0604030504040204" pitchFamily="34" charset="-120"/>
                          <a:cs typeface="CG Times"/>
                        </a:rPr>
                        <a:t>低碳產品或低碳服務模式</a:t>
                      </a:r>
                      <a:endParaRPr lang="en-US" altLang="zh-TW" sz="1600" kern="100" dirty="0">
                        <a:solidFill>
                          <a:schemeClr val="tx1"/>
                        </a:solidFill>
                        <a:effectLst/>
                        <a:latin typeface="微軟正黑體" panose="020B0604030504040204" pitchFamily="34" charset="-120"/>
                        <a:ea typeface="微軟正黑體" panose="020B0604030504040204" pitchFamily="34" charset="-120"/>
                        <a:cs typeface="CG Times"/>
                      </a:endParaRPr>
                    </a:p>
                    <a:p>
                      <a:pPr algn="ctr">
                        <a:lnSpc>
                          <a:spcPts val="2200"/>
                        </a:lnSpc>
                        <a:spcAft>
                          <a:spcPts val="0"/>
                        </a:spcAft>
                      </a:pPr>
                      <a:r>
                        <a:rPr lang="en-US" altLang="zh-TW" sz="1600" kern="100" dirty="0">
                          <a:solidFill>
                            <a:srgbClr val="FF0000"/>
                          </a:solidFill>
                          <a:effectLst/>
                          <a:latin typeface="微軟正黑體" panose="020B0604030504040204" pitchFamily="34" charset="-120"/>
                          <a:ea typeface="微軟正黑體" panose="020B0604030504040204" pitchFamily="34" charset="-120"/>
                          <a:cs typeface="CG Times"/>
                        </a:rPr>
                        <a:t>(</a:t>
                      </a:r>
                      <a:r>
                        <a:rPr lang="zh-TW" altLang="en-US" sz="1600" kern="100" dirty="0">
                          <a:solidFill>
                            <a:srgbClr val="FF0000"/>
                          </a:solidFill>
                          <a:effectLst/>
                          <a:latin typeface="微軟正黑體" panose="020B0604030504040204" pitchFamily="34" charset="-120"/>
                          <a:ea typeface="微軟正黑體" panose="020B0604030504040204" pitchFamily="34" charset="-120"/>
                          <a:cs typeface="CG Times"/>
                        </a:rPr>
                        <a:t>至少 </a:t>
                      </a:r>
                      <a:r>
                        <a:rPr lang="en-US" altLang="zh-TW" sz="1600" kern="100" dirty="0">
                          <a:solidFill>
                            <a:srgbClr val="FF0000"/>
                          </a:solidFill>
                          <a:effectLst/>
                          <a:latin typeface="微軟正黑體" panose="020B0604030504040204" pitchFamily="34" charset="-120"/>
                          <a:ea typeface="微軟正黑體" panose="020B0604030504040204" pitchFamily="34" charset="-120"/>
                          <a:cs typeface="CG Times"/>
                        </a:rPr>
                        <a:t>1 </a:t>
                      </a:r>
                      <a:r>
                        <a:rPr lang="zh-TW" altLang="en-US" sz="1600" kern="100" dirty="0">
                          <a:solidFill>
                            <a:srgbClr val="FF0000"/>
                          </a:solidFill>
                          <a:effectLst/>
                          <a:latin typeface="微軟正黑體" panose="020B0604030504040204" pitchFamily="34" charset="-120"/>
                          <a:ea typeface="微軟正黑體" panose="020B0604030504040204" pitchFamily="34" charset="-120"/>
                          <a:cs typeface="CG Times"/>
                        </a:rPr>
                        <a:t>項</a:t>
                      </a:r>
                      <a:r>
                        <a:rPr lang="en-US" altLang="zh-TW" sz="1600" kern="100" dirty="0">
                          <a:solidFill>
                            <a:srgbClr val="FF0000"/>
                          </a:solidFill>
                          <a:effectLst/>
                          <a:latin typeface="微軟正黑體" panose="020B0604030504040204" pitchFamily="34" charset="-120"/>
                          <a:ea typeface="微軟正黑體" panose="020B0604030504040204" pitchFamily="34" charset="-120"/>
                          <a:cs typeface="CG Times"/>
                        </a:rPr>
                        <a:t>)</a:t>
                      </a:r>
                      <a:endParaRPr lang="zh-TW" sz="1600" kern="100" dirty="0">
                        <a:solidFill>
                          <a:srgbClr val="FF0000"/>
                        </a:solidFill>
                        <a:effectLst/>
                        <a:latin typeface="微軟正黑體" panose="020B0604030504040204" pitchFamily="34" charset="-120"/>
                        <a:ea typeface="微軟正黑體" panose="020B0604030504040204" pitchFamily="34" charset="-120"/>
                        <a:cs typeface="CG Times"/>
                      </a:endParaRPr>
                    </a:p>
                  </a:txBody>
                  <a:tcPr marL="68580" marR="68580" marT="0" marB="0" anchor="ctr"/>
                </a:tc>
                <a:tc>
                  <a:txBody>
                    <a:bodyPr/>
                    <a:lstStyle/>
                    <a:p>
                      <a:pPr algn="r">
                        <a:lnSpc>
                          <a:spcPts val="2200"/>
                        </a:lnSpc>
                        <a:spcAft>
                          <a:spcPts val="0"/>
                        </a:spcAft>
                      </a:pPr>
                      <a:r>
                        <a:rPr lang="zh-TW" altLang="en-US" sz="1600" kern="100">
                          <a:effectLst/>
                          <a:latin typeface="微軟正黑體" panose="020B0604030504040204" pitchFamily="34" charset="-120"/>
                          <a:ea typeface="微軟正黑體" panose="020B0604030504040204" pitchFamily="34" charset="-120"/>
                        </a:rPr>
                        <a:t>式</a:t>
                      </a:r>
                      <a:endParaRPr 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nchor="ctr"/>
                </a:tc>
                <a:tc>
                  <a:txBody>
                    <a:bodyPr/>
                    <a:lstStyle/>
                    <a:p>
                      <a:pPr marL="0" algn="just" defTabSz="914400" rtl="0" eaLnBrk="1" latinLnBrk="0" hangingPunct="1">
                        <a:lnSpc>
                          <a:spcPts val="2200"/>
                        </a:lnSpc>
                        <a:spcAft>
                          <a:spcPts val="0"/>
                        </a:spcAft>
                      </a:pPr>
                      <a:endParaRPr lang="zh-TW" sz="1600"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extLst>
                  <a:ext uri="{0D108BD9-81ED-4DB2-BD59-A6C34878D82A}">
                    <a16:rowId xmlns:a16="http://schemas.microsoft.com/office/drawing/2014/main" val="10001"/>
                  </a:ext>
                </a:extLst>
              </a:tr>
              <a:tr h="410456">
                <a:tc>
                  <a:txBody>
                    <a:bodyPr/>
                    <a:lstStyle/>
                    <a:p>
                      <a:pPr marL="0" marR="0" lvl="0" indent="0" algn="ctr" defTabSz="914400" rtl="0" eaLnBrk="1" fontAlgn="auto" latinLnBrk="0" hangingPunct="1">
                        <a:lnSpc>
                          <a:spcPts val="2200"/>
                        </a:lnSpc>
                        <a:spcBef>
                          <a:spcPts val="0"/>
                        </a:spcBef>
                        <a:spcAft>
                          <a:spcPts val="0"/>
                        </a:spcAft>
                        <a:buClrTx/>
                        <a:buSzTx/>
                        <a:buFontTx/>
                        <a:buNone/>
                        <a:tabLst/>
                        <a:defRPr/>
                      </a:pPr>
                      <a:r>
                        <a:rPr lang="zh-TW" altLang="en-US" sz="1600" kern="100" dirty="0">
                          <a:effectLst/>
                          <a:latin typeface="微軟正黑體" panose="020B0604030504040204" pitchFamily="34" charset="-120"/>
                          <a:ea typeface="微軟正黑體" panose="020B0604030504040204" pitchFamily="34" charset="-120"/>
                        </a:rPr>
                        <a:t>獲得訂單</a:t>
                      </a:r>
                      <a:r>
                        <a:rPr lang="en-US" altLang="zh-TW" sz="1600" kern="100" dirty="0">
                          <a:solidFill>
                            <a:srgbClr val="FF0000"/>
                          </a:solidFill>
                          <a:effectLst/>
                          <a:latin typeface="微軟正黑體" panose="020B0604030504040204" pitchFamily="34" charset="-120"/>
                          <a:ea typeface="微軟正黑體" panose="020B0604030504040204" pitchFamily="34" charset="-120"/>
                        </a:rPr>
                        <a:t>(</a:t>
                      </a:r>
                      <a:r>
                        <a:rPr lang="zh-TW" altLang="en-US" sz="1600" kern="100" dirty="0">
                          <a:solidFill>
                            <a:srgbClr val="FF0000"/>
                          </a:solidFill>
                          <a:effectLst/>
                          <a:latin typeface="微軟正黑體" panose="020B0604030504040204" pitchFamily="34" charset="-120"/>
                          <a:ea typeface="微軟正黑體" panose="020B0604030504040204" pitchFamily="34" charset="-120"/>
                        </a:rPr>
                        <a:t>至少</a:t>
                      </a:r>
                      <a:r>
                        <a:rPr lang="en-US" altLang="zh-TW" sz="1600" kern="100" dirty="0">
                          <a:solidFill>
                            <a:srgbClr val="FF0000"/>
                          </a:solidFill>
                          <a:effectLst/>
                          <a:latin typeface="微軟正黑體" panose="020B0604030504040204" pitchFamily="34" charset="-120"/>
                          <a:ea typeface="微軟正黑體" panose="020B0604030504040204" pitchFamily="34" charset="-120"/>
                        </a:rPr>
                        <a:t>800</a:t>
                      </a:r>
                      <a:r>
                        <a:rPr lang="zh-TW" altLang="en-US" sz="1600" kern="100" dirty="0">
                          <a:solidFill>
                            <a:srgbClr val="FF0000"/>
                          </a:solidFill>
                          <a:effectLst/>
                          <a:latin typeface="微軟正黑體" panose="020B0604030504040204" pitchFamily="34" charset="-120"/>
                          <a:ea typeface="微軟正黑體" panose="020B0604030504040204" pitchFamily="34" charset="-120"/>
                        </a:rPr>
                        <a:t>萬元</a:t>
                      </a:r>
                      <a:r>
                        <a:rPr lang="en-US" altLang="zh-TW" sz="1600" kern="100" dirty="0">
                          <a:solidFill>
                            <a:srgbClr val="FF0000"/>
                          </a:solidFill>
                          <a:effectLst/>
                          <a:latin typeface="微軟正黑體" panose="020B0604030504040204" pitchFamily="34" charset="-120"/>
                          <a:ea typeface="微軟正黑體" panose="020B0604030504040204" pitchFamily="34" charset="-120"/>
                        </a:rPr>
                        <a:t>)</a:t>
                      </a:r>
                      <a:endParaRPr lang="zh-TW" altLang="zh-TW" sz="1600" kern="100" dirty="0">
                        <a:solidFill>
                          <a:srgbClr val="FF0000"/>
                        </a:solidFill>
                        <a:effectLst/>
                        <a:latin typeface="微軟正黑體" panose="020B0604030504040204" pitchFamily="34" charset="-120"/>
                        <a:ea typeface="微軟正黑體" panose="020B0604030504040204" pitchFamily="34" charset="-120"/>
                        <a:cs typeface="CG Times"/>
                      </a:endParaRPr>
                    </a:p>
                  </a:txBody>
                  <a:tcPr marL="68580" marR="68580" marT="0" marB="0" anchor="ctr"/>
                </a:tc>
                <a:tc>
                  <a:txBody>
                    <a:bodyPr/>
                    <a:lstStyle/>
                    <a:p>
                      <a:pPr algn="r">
                        <a:lnSpc>
                          <a:spcPts val="2200"/>
                        </a:lnSpc>
                        <a:spcAft>
                          <a:spcPts val="0"/>
                        </a:spcAft>
                      </a:pPr>
                      <a:r>
                        <a:rPr lang="zh-TW" altLang="en-US" sz="1600" kern="100">
                          <a:effectLst/>
                          <a:latin typeface="微軟正黑體" panose="020B0604030504040204" pitchFamily="34" charset="-120"/>
                          <a:ea typeface="微軟正黑體" panose="020B0604030504040204" pitchFamily="34" charset="-120"/>
                          <a:cs typeface="+mn-cs"/>
                        </a:rPr>
                        <a:t>元</a:t>
                      </a:r>
                      <a:endParaRPr 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nchor="ctr"/>
                </a:tc>
                <a:tc>
                  <a:txBody>
                    <a:bodyPr/>
                    <a:lstStyle/>
                    <a:p>
                      <a:pPr algn="r">
                        <a:lnSpc>
                          <a:spcPts val="2200"/>
                        </a:lnSpc>
                        <a:spcAft>
                          <a:spcPts val="0"/>
                        </a:spcAft>
                      </a:pPr>
                      <a:r>
                        <a:rPr lang="en-US" sz="1600" kern="100">
                          <a:effectLst/>
                          <a:latin typeface="微軟正黑體" panose="020B0604030504040204" pitchFamily="34" charset="-120"/>
                          <a:ea typeface="微軟正黑體" panose="020B0604030504040204" pitchFamily="34" charset="-120"/>
                        </a:rPr>
                        <a:t> </a:t>
                      </a:r>
                      <a:endParaRPr 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2"/>
                  </a:ext>
                </a:extLst>
              </a:tr>
              <a:tr h="398813">
                <a:tc>
                  <a:txBody>
                    <a:bodyPr/>
                    <a:lstStyle/>
                    <a:p>
                      <a:pPr algn="ctr">
                        <a:lnSpc>
                          <a:spcPts val="2200"/>
                        </a:lnSpc>
                        <a:spcAft>
                          <a:spcPts val="0"/>
                        </a:spcAft>
                      </a:pPr>
                      <a:r>
                        <a:rPr lang="zh-TW" altLang="en-US" sz="1600" kern="100" dirty="0">
                          <a:solidFill>
                            <a:schemeClr val="tx1"/>
                          </a:solidFill>
                          <a:effectLst/>
                          <a:latin typeface="微軟正黑體" panose="020B0604030504040204" pitchFamily="34" charset="-120"/>
                          <a:ea typeface="微軟正黑體" panose="020B0604030504040204" pitchFamily="34" charset="-120"/>
                          <a:cs typeface="+mn-cs"/>
                        </a:rPr>
                        <a:t>實質減碳量</a:t>
                      </a:r>
                      <a:r>
                        <a:rPr lang="en-US" altLang="zh-TW" sz="1600" kern="100" dirty="0">
                          <a:solidFill>
                            <a:srgbClr val="FF0000"/>
                          </a:solidFill>
                          <a:effectLst/>
                          <a:latin typeface="微軟正黑體" panose="020B0604030504040204" pitchFamily="34" charset="-120"/>
                          <a:ea typeface="微軟正黑體" panose="020B0604030504040204" pitchFamily="34" charset="-120"/>
                          <a:cs typeface="+mn-cs"/>
                        </a:rPr>
                        <a:t>(</a:t>
                      </a:r>
                      <a:r>
                        <a:rPr lang="zh-TW" altLang="en-US" sz="1600" kern="100" dirty="0">
                          <a:solidFill>
                            <a:srgbClr val="FF0000"/>
                          </a:solidFill>
                          <a:effectLst/>
                          <a:latin typeface="微軟正黑體" panose="020B0604030504040204" pitchFamily="34" charset="-120"/>
                          <a:ea typeface="微軟正黑體" panose="020B0604030504040204" pitchFamily="34" charset="-120"/>
                          <a:cs typeface="+mn-cs"/>
                        </a:rPr>
                        <a:t>至少</a:t>
                      </a:r>
                      <a:r>
                        <a:rPr lang="en-US" altLang="zh-TW" sz="1600" kern="100" dirty="0">
                          <a:solidFill>
                            <a:srgbClr val="FF0000"/>
                          </a:solidFill>
                          <a:effectLst/>
                          <a:latin typeface="微軟正黑體" panose="020B0604030504040204" pitchFamily="34" charset="-120"/>
                          <a:ea typeface="微軟正黑體" panose="020B0604030504040204" pitchFamily="34" charset="-120"/>
                          <a:cs typeface="+mn-cs"/>
                        </a:rPr>
                        <a:t>150 </a:t>
                      </a:r>
                      <a:r>
                        <a:rPr lang="zh-TW" altLang="en-US" sz="1600" kern="100" dirty="0">
                          <a:solidFill>
                            <a:srgbClr val="FF0000"/>
                          </a:solidFill>
                          <a:effectLst/>
                          <a:latin typeface="微軟正黑體" panose="020B0604030504040204" pitchFamily="34" charset="-120"/>
                          <a:ea typeface="微軟正黑體" panose="020B0604030504040204" pitchFamily="34" charset="-120"/>
                          <a:cs typeface="+mn-cs"/>
                        </a:rPr>
                        <a:t>噸 </a:t>
                      </a:r>
                      <a:r>
                        <a:rPr lang="en-US" altLang="zh-TW" sz="1600" kern="100" dirty="0">
                          <a:solidFill>
                            <a:srgbClr val="FF0000"/>
                          </a:solidFill>
                          <a:effectLst/>
                          <a:latin typeface="微軟正黑體" panose="020B0604030504040204" pitchFamily="34" charset="-120"/>
                          <a:ea typeface="微軟正黑體" panose="020B0604030504040204" pitchFamily="34" charset="-120"/>
                          <a:cs typeface="+mn-cs"/>
                        </a:rPr>
                        <a:t>CO2e)</a:t>
                      </a:r>
                      <a:endParaRPr lang="zh-TW" sz="1600" strike="noStrike" kern="100" dirty="0">
                        <a:solidFill>
                          <a:srgbClr val="FF0000"/>
                        </a:solidFill>
                        <a:effectLst/>
                        <a:latin typeface="微軟正黑體" panose="020B0604030504040204" pitchFamily="34" charset="-120"/>
                        <a:ea typeface="微軟正黑體" panose="020B0604030504040204" pitchFamily="34" charset="-120"/>
                        <a:cs typeface="CG Times"/>
                      </a:endParaRPr>
                    </a:p>
                  </a:txBody>
                  <a:tcPr marL="68580" marR="68580" marT="0" marB="0" anchor="ctr"/>
                </a:tc>
                <a:tc>
                  <a:txBody>
                    <a:bodyPr/>
                    <a:lstStyle/>
                    <a:p>
                      <a:pPr marL="0" marR="0" lvl="0" indent="0" algn="r" defTabSz="914400" rtl="0" eaLnBrk="1" fontAlgn="auto" latinLnBrk="0" hangingPunct="1">
                        <a:lnSpc>
                          <a:spcPts val="2200"/>
                        </a:lnSpc>
                        <a:spcBef>
                          <a:spcPts val="0"/>
                        </a:spcBef>
                        <a:spcAft>
                          <a:spcPts val="0"/>
                        </a:spcAft>
                        <a:buClrTx/>
                        <a:buSzTx/>
                        <a:buFontTx/>
                        <a:buNone/>
                        <a:tabLst/>
                        <a:defRPr/>
                      </a:pPr>
                      <a:r>
                        <a:rPr lang="zh-TW" altLang="en-US" sz="1600" kern="100" dirty="0">
                          <a:effectLst/>
                          <a:latin typeface="微軟正黑體" panose="020B0604030504040204" pitchFamily="34" charset="-120"/>
                          <a:ea typeface="微軟正黑體" panose="020B0604030504040204" pitchFamily="34" charset="-120"/>
                          <a:cs typeface="CG Times"/>
                        </a:rPr>
                        <a:t>噸 </a:t>
                      </a:r>
                      <a:r>
                        <a:rPr lang="en-US" altLang="zh-TW" sz="1600" kern="100" dirty="0">
                          <a:effectLst/>
                          <a:latin typeface="微軟正黑體" panose="020B0604030504040204" pitchFamily="34" charset="-120"/>
                          <a:ea typeface="微軟正黑體" panose="020B0604030504040204" pitchFamily="34" charset="-120"/>
                          <a:cs typeface="CG Times"/>
                        </a:rPr>
                        <a:t>CO2e</a:t>
                      </a:r>
                      <a:endParaRPr lang="zh-TW" altLang="en-US" sz="1600" kern="100" dirty="0">
                        <a:effectLst/>
                        <a:latin typeface="微軟正黑體" panose="020B0604030504040204" pitchFamily="34" charset="-120"/>
                        <a:ea typeface="微軟正黑體" panose="020B0604030504040204" pitchFamily="34" charset="-120"/>
                        <a:cs typeface="CG Times"/>
                      </a:endParaRPr>
                    </a:p>
                  </a:txBody>
                  <a:tcPr marL="68580" marR="68580" marT="0" marB="0" anchor="ctr"/>
                </a:tc>
                <a:tc>
                  <a:txBody>
                    <a:bodyPr/>
                    <a:lstStyle/>
                    <a:p>
                      <a:pPr algn="r">
                        <a:lnSpc>
                          <a:spcPts val="2200"/>
                        </a:lnSpc>
                        <a:spcAft>
                          <a:spcPts val="0"/>
                        </a:spcAft>
                      </a:pPr>
                      <a:r>
                        <a:rPr lang="en-US" sz="1600" kern="100">
                          <a:effectLst/>
                          <a:latin typeface="微軟正黑體" panose="020B0604030504040204" pitchFamily="34" charset="-120"/>
                          <a:ea typeface="微軟正黑體" panose="020B0604030504040204" pitchFamily="34" charset="-120"/>
                        </a:rPr>
                        <a:t> </a:t>
                      </a:r>
                      <a:endParaRPr 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3"/>
                  </a:ext>
                </a:extLst>
              </a:tr>
              <a:tr h="398813">
                <a:tc>
                  <a:txBody>
                    <a:bodyPr/>
                    <a:lstStyle/>
                    <a:p>
                      <a:pPr marL="0" marR="0" lvl="0" indent="0" algn="ctr" defTabSz="914400" rtl="0" eaLnBrk="1" fontAlgn="auto" latinLnBrk="0" hangingPunct="1">
                        <a:lnSpc>
                          <a:spcPts val="2200"/>
                        </a:lnSpc>
                        <a:spcBef>
                          <a:spcPts val="0"/>
                        </a:spcBef>
                        <a:spcAft>
                          <a:spcPts val="0"/>
                        </a:spcAft>
                        <a:buClrTx/>
                        <a:buSzTx/>
                        <a:buFontTx/>
                        <a:buNone/>
                        <a:tabLst/>
                        <a:defRPr/>
                      </a:pPr>
                      <a:r>
                        <a:rPr lang="zh-TW" altLang="en-US" sz="1600" strike="noStrike" kern="100" dirty="0">
                          <a:solidFill>
                            <a:schemeClr val="tx1"/>
                          </a:solidFill>
                          <a:effectLst/>
                          <a:latin typeface="微軟正黑體" panose="020B0604030504040204" pitchFamily="34" charset="-120"/>
                          <a:ea typeface="微軟正黑體" panose="020B0604030504040204" pitchFamily="34" charset="-120"/>
                        </a:rPr>
                        <a:t>自主宣告減量轉型承諾、完備碳排放清冊、內部碳定價估算</a:t>
                      </a:r>
                      <a:endParaRPr lang="en-US" altLang="zh-TW" sz="1600" strike="noStrike" kern="100" dirty="0">
                        <a:solidFill>
                          <a:schemeClr val="tx1"/>
                        </a:solidFill>
                        <a:effectLst/>
                        <a:latin typeface="微軟正黑體" panose="020B0604030504040204" pitchFamily="34" charset="-120"/>
                        <a:ea typeface="微軟正黑體" panose="020B0604030504040204" pitchFamily="34" charset="-120"/>
                      </a:endParaRPr>
                    </a:p>
                    <a:p>
                      <a:pPr marL="0" marR="0" lvl="0" indent="0" algn="ctr" defTabSz="914400" rtl="0" eaLnBrk="1" fontAlgn="auto" latinLnBrk="0" hangingPunct="1">
                        <a:lnSpc>
                          <a:spcPts val="2200"/>
                        </a:lnSpc>
                        <a:spcBef>
                          <a:spcPts val="0"/>
                        </a:spcBef>
                        <a:spcAft>
                          <a:spcPts val="0"/>
                        </a:spcAft>
                        <a:buClrTx/>
                        <a:buSzTx/>
                        <a:buFontTx/>
                        <a:buNone/>
                        <a:tabLst/>
                        <a:defRPr/>
                      </a:pPr>
                      <a:r>
                        <a:rPr lang="en-US" altLang="zh-TW" sz="1600" strike="noStrike" kern="100" dirty="0">
                          <a:solidFill>
                            <a:srgbClr val="FF0000"/>
                          </a:solidFill>
                          <a:effectLst/>
                          <a:latin typeface="微軟正黑體" panose="020B0604030504040204" pitchFamily="34" charset="-120"/>
                          <a:ea typeface="微軟正黑體" panose="020B0604030504040204" pitchFamily="34" charset="-120"/>
                        </a:rPr>
                        <a:t>(</a:t>
                      </a:r>
                      <a:r>
                        <a:rPr lang="zh-TW" altLang="en-US" sz="1600" strike="noStrike" kern="100" dirty="0">
                          <a:solidFill>
                            <a:srgbClr val="FF0000"/>
                          </a:solidFill>
                          <a:effectLst/>
                          <a:latin typeface="微軟正黑體" panose="020B0604030504040204" pitchFamily="34" charset="-120"/>
                          <a:ea typeface="微軟正黑體" panose="020B0604030504040204" pitchFamily="34" charset="-120"/>
                        </a:rPr>
                        <a:t>主導提案中小企業 </a:t>
                      </a:r>
                      <a:r>
                        <a:rPr lang="en-US" altLang="zh-TW" sz="1600" strike="noStrike" kern="100" dirty="0">
                          <a:solidFill>
                            <a:srgbClr val="FF0000"/>
                          </a:solidFill>
                          <a:effectLst/>
                          <a:latin typeface="微軟正黑體" panose="020B0604030504040204" pitchFamily="34" charset="-120"/>
                          <a:ea typeface="微軟正黑體" panose="020B0604030504040204" pitchFamily="34" charset="-120"/>
                        </a:rPr>
                        <a:t>)</a:t>
                      </a:r>
                      <a:endParaRPr lang="zh-TW" altLang="zh-TW" sz="1600" strike="noStrike" kern="100" dirty="0">
                        <a:solidFill>
                          <a:srgbClr val="FF0000"/>
                        </a:solidFill>
                        <a:effectLst/>
                        <a:latin typeface="微軟正黑體" panose="020B0604030504040204" pitchFamily="34" charset="-120"/>
                        <a:ea typeface="微軟正黑體" panose="020B0604030504040204" pitchFamily="34" charset="-120"/>
                        <a:cs typeface="CG Times"/>
                      </a:endParaRPr>
                    </a:p>
                  </a:txBody>
                  <a:tcPr marL="68580" marR="68580" marT="0" marB="0" anchor="ctr"/>
                </a:tc>
                <a:tc>
                  <a:txBody>
                    <a:bodyPr/>
                    <a:lstStyle/>
                    <a:p>
                      <a:pPr marL="0" marR="0" lvl="0" indent="0" algn="r" defTabSz="914400" rtl="0" eaLnBrk="1" fontAlgn="auto" latinLnBrk="0" hangingPunct="1">
                        <a:lnSpc>
                          <a:spcPts val="2200"/>
                        </a:lnSpc>
                        <a:spcBef>
                          <a:spcPts val="0"/>
                        </a:spcBef>
                        <a:spcAft>
                          <a:spcPts val="0"/>
                        </a:spcAft>
                        <a:buClrTx/>
                        <a:buSzTx/>
                        <a:buFontTx/>
                        <a:buNone/>
                        <a:tabLst/>
                        <a:defRPr/>
                      </a:pPr>
                      <a:r>
                        <a:rPr lang="zh-TW" altLang="en-US" sz="1600" kern="100">
                          <a:effectLst/>
                          <a:latin typeface="微軟正黑體" panose="020B0604030504040204" pitchFamily="34" charset="-120"/>
                          <a:ea typeface="微軟正黑體" panose="020B0604030504040204" pitchFamily="34" charset="-120"/>
                          <a:cs typeface="+mn-cs"/>
                        </a:rPr>
                        <a:t>家</a:t>
                      </a:r>
                      <a:endParaRPr lang="zh-TW" alt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nchor="ctr"/>
                </a:tc>
                <a:tc>
                  <a:txBody>
                    <a:bodyPr/>
                    <a:lstStyle/>
                    <a:p>
                      <a:pPr algn="l">
                        <a:lnSpc>
                          <a:spcPts val="2200"/>
                        </a:lnSpc>
                        <a:spcAft>
                          <a:spcPts val="0"/>
                        </a:spcAft>
                      </a:pPr>
                      <a:endParaRPr lang="zh-TW" sz="1600" kern="100" dirty="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4"/>
                  </a:ext>
                </a:extLst>
              </a:tr>
            </a:tbl>
          </a:graphicData>
        </a:graphic>
      </p:graphicFrame>
      <p:sp>
        <p:nvSpPr>
          <p:cNvPr id="6" name="矩形 5"/>
          <p:cNvSpPr/>
          <p:nvPr/>
        </p:nvSpPr>
        <p:spPr>
          <a:xfrm>
            <a:off x="251520" y="865504"/>
            <a:ext cx="2031326" cy="374461"/>
          </a:xfrm>
          <a:prstGeom prst="rect">
            <a:avLst/>
          </a:prstGeom>
        </p:spPr>
        <p:txBody>
          <a:bodyPr wrap="none">
            <a:spAutoFit/>
          </a:bodyPr>
          <a:lstStyle/>
          <a:p>
            <a:pPr algn="ctr">
              <a:lnSpc>
                <a:spcPts val="2200"/>
              </a:lnSpc>
            </a:pPr>
            <a:r>
              <a:rPr lang="zh-TW" altLang="en-US" b="1" kern="100">
                <a:latin typeface="微軟正黑體" panose="020B0604030504040204" pitchFamily="34" charset="-120"/>
                <a:ea typeface="微軟正黑體" panose="020B0604030504040204" pitchFamily="34" charset="-120"/>
              </a:rPr>
              <a:t>一、</a:t>
            </a:r>
            <a:r>
              <a:rPr lang="zh-TW" altLang="zh-TW" b="1" kern="100">
                <a:latin typeface="微軟正黑體" panose="020B0604030504040204" pitchFamily="34" charset="-120"/>
                <a:ea typeface="微軟正黑體" panose="020B0604030504040204" pitchFamily="34" charset="-120"/>
              </a:rPr>
              <a:t>必要量化效益</a:t>
            </a:r>
            <a:endParaRPr lang="zh-TW" altLang="en-US" b="1" kern="100">
              <a:latin typeface="微軟正黑體" panose="020B0604030504040204" pitchFamily="34" charset="-120"/>
              <a:ea typeface="微軟正黑體" panose="020B0604030504040204" pitchFamily="34" charset="-120"/>
            </a:endParaRPr>
          </a:p>
        </p:txBody>
      </p:sp>
      <p:sp>
        <p:nvSpPr>
          <p:cNvPr id="7" name="矩形 6"/>
          <p:cNvSpPr/>
          <p:nvPr/>
        </p:nvSpPr>
        <p:spPr>
          <a:xfrm>
            <a:off x="168533" y="3770213"/>
            <a:ext cx="3323347" cy="374461"/>
          </a:xfrm>
          <a:prstGeom prst="rect">
            <a:avLst/>
          </a:prstGeom>
        </p:spPr>
        <p:txBody>
          <a:bodyPr wrap="none">
            <a:spAutoFit/>
          </a:bodyPr>
          <a:lstStyle/>
          <a:p>
            <a:pPr algn="ctr">
              <a:lnSpc>
                <a:spcPts val="2200"/>
              </a:lnSpc>
            </a:pPr>
            <a:r>
              <a:rPr lang="zh-TW" altLang="en-US" b="1" kern="100">
                <a:latin typeface="微軟正黑體" panose="020B0604030504040204" pitchFamily="34" charset="-120"/>
                <a:ea typeface="微軟正黑體" panose="020B0604030504040204" pitchFamily="34" charset="-120"/>
              </a:rPr>
              <a:t>二、</a:t>
            </a:r>
            <a:r>
              <a:rPr lang="zh-TW" altLang="zh-TW" b="1" kern="100">
                <a:latin typeface="微軟正黑體" panose="020B0604030504040204" pitchFamily="34" charset="-120"/>
                <a:ea typeface="微軟正黑體" panose="020B0604030504040204" pitchFamily="34" charset="-120"/>
              </a:rPr>
              <a:t>自</a:t>
            </a:r>
            <a:r>
              <a:rPr lang="zh-TW" altLang="en-US" b="1" kern="100">
                <a:latin typeface="微軟正黑體" panose="020B0604030504040204" pitchFamily="34" charset="-120"/>
                <a:ea typeface="微軟正黑體" panose="020B0604030504040204" pitchFamily="34" charset="-120"/>
              </a:rPr>
              <a:t>訂</a:t>
            </a:r>
            <a:r>
              <a:rPr lang="zh-TW" altLang="zh-TW" b="1" kern="100">
                <a:latin typeface="微軟正黑體" panose="020B0604030504040204" pitchFamily="34" charset="-120"/>
                <a:ea typeface="微軟正黑體" panose="020B0604030504040204" pitchFamily="34" charset="-120"/>
              </a:rPr>
              <a:t>量化效益</a:t>
            </a:r>
            <a:r>
              <a:rPr lang="zh-TW" altLang="en-US" b="1" kern="100">
                <a:latin typeface="微軟正黑體" panose="020B0604030504040204" pitchFamily="34" charset="-120"/>
                <a:ea typeface="微軟正黑體" panose="020B0604030504040204" pitchFamily="34" charset="-120"/>
              </a:rPr>
              <a:t>（至少</a:t>
            </a:r>
            <a:r>
              <a:rPr lang="en-US" altLang="zh-TW" b="1" kern="100">
                <a:latin typeface="微軟正黑體" panose="020B0604030504040204" pitchFamily="34" charset="-120"/>
                <a:ea typeface="微軟正黑體" panose="020B0604030504040204" pitchFamily="34" charset="-120"/>
              </a:rPr>
              <a:t>2</a:t>
            </a:r>
            <a:r>
              <a:rPr lang="zh-TW" altLang="en-US" b="1" kern="100">
                <a:latin typeface="微軟正黑體" panose="020B0604030504040204" pitchFamily="34" charset="-120"/>
                <a:ea typeface="微軟正黑體" panose="020B0604030504040204" pitchFamily="34" charset="-120"/>
              </a:rPr>
              <a:t>項）</a:t>
            </a:r>
          </a:p>
        </p:txBody>
      </p:sp>
      <p:graphicFrame>
        <p:nvGraphicFramePr>
          <p:cNvPr id="8" name="表格 7"/>
          <p:cNvGraphicFramePr>
            <a:graphicFrameLocks noGrp="1"/>
          </p:cNvGraphicFramePr>
          <p:nvPr>
            <p:extLst>
              <p:ext uri="{D42A27DB-BD31-4B8C-83A1-F6EECF244321}">
                <p14:modId xmlns:p14="http://schemas.microsoft.com/office/powerpoint/2010/main" val="4173648246"/>
              </p:ext>
            </p:extLst>
          </p:nvPr>
        </p:nvGraphicFramePr>
        <p:xfrm>
          <a:off x="251520" y="4121090"/>
          <a:ext cx="8633196" cy="2176394"/>
        </p:xfrm>
        <a:graphic>
          <a:graphicData uri="http://schemas.openxmlformats.org/drawingml/2006/table">
            <a:tbl>
              <a:tblPr firstRow="1" firstCol="1" bandRow="1">
                <a:tableStyleId>{5940675A-B579-460E-94D1-54222C63F5DA}</a:tableStyleId>
              </a:tblPr>
              <a:tblGrid>
                <a:gridCol w="3104937">
                  <a:extLst>
                    <a:ext uri="{9D8B030D-6E8A-4147-A177-3AD203B41FA5}">
                      <a16:colId xmlns:a16="http://schemas.microsoft.com/office/drawing/2014/main" val="20000"/>
                    </a:ext>
                  </a:extLst>
                </a:gridCol>
                <a:gridCol w="1622215">
                  <a:extLst>
                    <a:ext uri="{9D8B030D-6E8A-4147-A177-3AD203B41FA5}">
                      <a16:colId xmlns:a16="http://schemas.microsoft.com/office/drawing/2014/main" val="20001"/>
                    </a:ext>
                  </a:extLst>
                </a:gridCol>
                <a:gridCol w="3906044">
                  <a:extLst>
                    <a:ext uri="{9D8B030D-6E8A-4147-A177-3AD203B41FA5}">
                      <a16:colId xmlns:a16="http://schemas.microsoft.com/office/drawing/2014/main" val="20002"/>
                    </a:ext>
                  </a:extLst>
                </a:gridCol>
              </a:tblGrid>
              <a:tr h="328167">
                <a:tc>
                  <a:txBody>
                    <a:bodyPr/>
                    <a:lstStyle/>
                    <a:p>
                      <a:pPr marL="0" algn="ctr" defTabSz="914400" rtl="0" eaLnBrk="1" latinLnBrk="0" hangingPunct="1">
                        <a:lnSpc>
                          <a:spcPts val="2200"/>
                        </a:lnSpc>
                        <a:spcAft>
                          <a:spcPts val="0"/>
                        </a:spcAft>
                      </a:pPr>
                      <a:r>
                        <a:rPr lang="zh-TW" sz="1600" b="1" kern="100">
                          <a:effectLst/>
                          <a:latin typeface="微軟正黑體" panose="020B0604030504040204" pitchFamily="34" charset="-120"/>
                          <a:ea typeface="微軟正黑體" panose="020B0604030504040204" pitchFamily="34" charset="-120"/>
                        </a:rPr>
                        <a:t>項目</a:t>
                      </a:r>
                      <a:endParaRPr lang="zh-TW" sz="1600" b="1"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nchor="ctr">
                    <a:solidFill>
                      <a:schemeClr val="accent4"/>
                    </a:solidFill>
                  </a:tcPr>
                </a:tc>
                <a:tc>
                  <a:txBody>
                    <a:bodyPr/>
                    <a:lstStyle/>
                    <a:p>
                      <a:pPr marL="0" algn="ctr" defTabSz="914400" rtl="0" eaLnBrk="1" latinLnBrk="0" hangingPunct="1">
                        <a:lnSpc>
                          <a:spcPts val="2200"/>
                        </a:lnSpc>
                        <a:spcAft>
                          <a:spcPts val="0"/>
                        </a:spcAft>
                      </a:pPr>
                      <a:r>
                        <a:rPr lang="zh-TW" sz="1600" b="1" kern="100">
                          <a:effectLst/>
                          <a:latin typeface="微軟正黑體" panose="020B0604030504040204" pitchFamily="34" charset="-120"/>
                          <a:ea typeface="微軟正黑體" panose="020B0604030504040204" pitchFamily="34" charset="-120"/>
                        </a:rPr>
                        <a:t>輔導後量化效益</a:t>
                      </a:r>
                      <a:endParaRPr lang="zh-TW" sz="1600" b="1"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nchor="ctr">
                    <a:solidFill>
                      <a:schemeClr val="accent4"/>
                    </a:solidFill>
                  </a:tcPr>
                </a:tc>
                <a:tc>
                  <a:txBody>
                    <a:bodyPr/>
                    <a:lstStyle/>
                    <a:p>
                      <a:pPr marL="0" algn="ctr" defTabSz="914400" rtl="0" eaLnBrk="1" latinLnBrk="0" hangingPunct="1">
                        <a:lnSpc>
                          <a:spcPts val="2200"/>
                        </a:lnSpc>
                        <a:spcAft>
                          <a:spcPts val="0"/>
                        </a:spcAft>
                      </a:pPr>
                      <a:r>
                        <a:rPr lang="zh-TW" sz="1600" b="1" kern="100">
                          <a:effectLst/>
                          <a:latin typeface="微軟正黑體" panose="020B0604030504040204" pitchFamily="34" charset="-120"/>
                          <a:ea typeface="微軟正黑體" panose="020B0604030504040204" pitchFamily="34" charset="-120"/>
                        </a:rPr>
                        <a:t>計算方式</a:t>
                      </a:r>
                      <a:r>
                        <a:rPr lang="en-US" sz="1600" b="1" kern="100">
                          <a:effectLst/>
                          <a:latin typeface="微軟正黑體" panose="020B0604030504040204" pitchFamily="34" charset="-120"/>
                          <a:ea typeface="微軟正黑體" panose="020B0604030504040204" pitchFamily="34" charset="-120"/>
                        </a:rPr>
                        <a:t>/</a:t>
                      </a:r>
                      <a:r>
                        <a:rPr lang="zh-TW" sz="1600" b="1" kern="100">
                          <a:effectLst/>
                          <a:latin typeface="微軟正黑體" panose="020B0604030504040204" pitchFamily="34" charset="-120"/>
                          <a:ea typeface="微軟正黑體" panose="020B0604030504040204" pitchFamily="34" charset="-120"/>
                        </a:rPr>
                        <a:t>說明</a:t>
                      </a:r>
                      <a:endParaRPr lang="zh-TW" sz="1600" b="1"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solidFill>
                      <a:schemeClr val="accent4"/>
                    </a:solidFill>
                  </a:tcPr>
                </a:tc>
                <a:extLst>
                  <a:ext uri="{0D108BD9-81ED-4DB2-BD59-A6C34878D82A}">
                    <a16:rowId xmlns:a16="http://schemas.microsoft.com/office/drawing/2014/main" val="10000"/>
                  </a:ext>
                </a:extLst>
              </a:tr>
              <a:tr h="328167">
                <a:tc>
                  <a:txBody>
                    <a:bodyPr/>
                    <a:lstStyle/>
                    <a:p>
                      <a:pPr marL="0" algn="ctr" defTabSz="914400" rtl="0" eaLnBrk="1" latinLnBrk="0" hangingPunct="1">
                        <a:lnSpc>
                          <a:spcPts val="2200"/>
                        </a:lnSpc>
                        <a:spcAft>
                          <a:spcPts val="0"/>
                        </a:spcAft>
                      </a:pPr>
                      <a:r>
                        <a:rPr lang="zh-TW" altLang="zh-TW" sz="1600" b="0" kern="100" dirty="0">
                          <a:effectLst/>
                          <a:latin typeface="微軟正黑體" panose="020B0604030504040204" pitchFamily="34" charset="-120"/>
                          <a:ea typeface="微軟正黑體" panose="020B0604030504040204" pitchFamily="34" charset="-120"/>
                        </a:rPr>
                        <a:t>促進研發或生產投資金額</a:t>
                      </a:r>
                      <a:endParaRPr lang="zh-TW" sz="1600" b="0" kern="100" dirty="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tc>
                  <a:txBody>
                    <a:bodyPr/>
                    <a:lstStyle/>
                    <a:p>
                      <a:pPr marL="0" algn="r" defTabSz="914400" rtl="0" eaLnBrk="1" latinLnBrk="0" hangingPunct="1">
                        <a:lnSpc>
                          <a:spcPts val="2200"/>
                        </a:lnSpc>
                        <a:spcAft>
                          <a:spcPts val="0"/>
                        </a:spcAft>
                      </a:pPr>
                      <a:r>
                        <a:rPr lang="zh-TW" altLang="en-US" sz="1600" kern="100">
                          <a:solidFill>
                            <a:schemeClr val="tx1"/>
                          </a:solidFill>
                          <a:effectLst/>
                          <a:latin typeface="微軟正黑體" panose="020B0604030504040204" pitchFamily="34" charset="-120"/>
                          <a:ea typeface="微軟正黑體" panose="020B0604030504040204" pitchFamily="34" charset="-120"/>
                          <a:cs typeface="+mn-cs"/>
                        </a:rPr>
                        <a:t>元</a:t>
                      </a:r>
                      <a:endParaRPr lang="zh-TW" sz="1600"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tc>
                  <a:txBody>
                    <a:bodyPr/>
                    <a:lstStyle/>
                    <a:p>
                      <a:pPr marL="0" algn="ctr" defTabSz="914400" rtl="0" eaLnBrk="1" latinLnBrk="0" hangingPunct="1">
                        <a:lnSpc>
                          <a:spcPts val="2200"/>
                        </a:lnSpc>
                        <a:spcAft>
                          <a:spcPts val="0"/>
                        </a:spcAft>
                      </a:pPr>
                      <a:r>
                        <a:rPr lang="en-US" sz="1600" kern="100">
                          <a:effectLst/>
                          <a:latin typeface="微軟正黑體" panose="020B0604030504040204" pitchFamily="34" charset="-120"/>
                          <a:ea typeface="微軟正黑體" panose="020B0604030504040204" pitchFamily="34" charset="-120"/>
                        </a:rPr>
                        <a:t> </a:t>
                      </a:r>
                      <a:endParaRPr lang="zh-TW" sz="1600" b="1"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extLst>
                  <a:ext uri="{0D108BD9-81ED-4DB2-BD59-A6C34878D82A}">
                    <a16:rowId xmlns:a16="http://schemas.microsoft.com/office/drawing/2014/main" val="10001"/>
                  </a:ext>
                </a:extLst>
              </a:tr>
              <a:tr h="328167">
                <a:tc>
                  <a:txBody>
                    <a:bodyPr/>
                    <a:lstStyle/>
                    <a:p>
                      <a:pPr marL="0" algn="ctr" defTabSz="914400" rtl="0" eaLnBrk="1" latinLnBrk="0" hangingPunct="1">
                        <a:lnSpc>
                          <a:spcPts val="2200"/>
                        </a:lnSpc>
                        <a:spcAft>
                          <a:spcPts val="0"/>
                        </a:spcAft>
                      </a:pPr>
                      <a:r>
                        <a:rPr lang="zh-TW" altLang="en-US" sz="1600" b="0" kern="100">
                          <a:solidFill>
                            <a:schemeClr val="tx1"/>
                          </a:solidFill>
                          <a:effectLst/>
                          <a:latin typeface="微軟正黑體" panose="020B0604030504040204" pitchFamily="34" charset="-120"/>
                          <a:ea typeface="微軟正黑體" panose="020B0604030504040204" pitchFamily="34" charset="-120"/>
                          <a:cs typeface="+mn-cs"/>
                        </a:rPr>
                        <a:t>降低成本</a:t>
                      </a:r>
                      <a:endParaRPr lang="zh-TW" sz="1600" b="0"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tc>
                  <a:txBody>
                    <a:bodyPr/>
                    <a:lstStyle/>
                    <a:p>
                      <a:pPr marL="0" algn="r" defTabSz="914400" rtl="0" eaLnBrk="1" latinLnBrk="0" hangingPunct="1">
                        <a:lnSpc>
                          <a:spcPts val="2200"/>
                        </a:lnSpc>
                        <a:spcAft>
                          <a:spcPts val="0"/>
                        </a:spcAft>
                      </a:pPr>
                      <a:r>
                        <a:rPr lang="zh-TW" altLang="en-US" sz="1600" kern="100">
                          <a:solidFill>
                            <a:schemeClr val="tx1"/>
                          </a:solidFill>
                          <a:effectLst/>
                          <a:latin typeface="微軟正黑體" panose="020B0604030504040204" pitchFamily="34" charset="-120"/>
                          <a:ea typeface="微軟正黑體" panose="020B0604030504040204" pitchFamily="34" charset="-120"/>
                          <a:cs typeface="+mn-cs"/>
                        </a:rPr>
                        <a:t>元</a:t>
                      </a:r>
                      <a:endParaRPr lang="zh-TW" sz="1600"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tc>
                  <a:txBody>
                    <a:bodyPr/>
                    <a:lstStyle/>
                    <a:p>
                      <a:pPr marL="0" algn="ctr" defTabSz="914400" rtl="0" eaLnBrk="1" latinLnBrk="0" hangingPunct="1">
                        <a:lnSpc>
                          <a:spcPts val="2200"/>
                        </a:lnSpc>
                        <a:spcAft>
                          <a:spcPts val="0"/>
                        </a:spcAft>
                      </a:pPr>
                      <a:endParaRPr lang="zh-TW" sz="1600" b="1"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extLst>
                  <a:ext uri="{0D108BD9-81ED-4DB2-BD59-A6C34878D82A}">
                    <a16:rowId xmlns:a16="http://schemas.microsoft.com/office/drawing/2014/main" val="10002"/>
                  </a:ext>
                </a:extLst>
              </a:tr>
              <a:tr h="328167">
                <a:tc>
                  <a:txBody>
                    <a:bodyPr/>
                    <a:lstStyle/>
                    <a:p>
                      <a:pPr marL="0" algn="ctr" defTabSz="914400" rtl="0" eaLnBrk="1" latinLnBrk="0" hangingPunct="1">
                        <a:lnSpc>
                          <a:spcPts val="2200"/>
                        </a:lnSpc>
                        <a:spcAft>
                          <a:spcPts val="0"/>
                        </a:spcAft>
                      </a:pPr>
                      <a:r>
                        <a:rPr lang="zh-TW" altLang="en-US" sz="1600" b="0" kern="100" dirty="0">
                          <a:solidFill>
                            <a:schemeClr val="tx1"/>
                          </a:solidFill>
                          <a:effectLst/>
                          <a:latin typeface="微軟正黑體" panose="020B0604030504040204" pitchFamily="34" charset="-120"/>
                          <a:ea typeface="微軟正黑體" panose="020B0604030504040204" pitchFamily="34" charset="-120"/>
                          <a:cs typeface="+mn-cs"/>
                        </a:rPr>
                        <a:t>新增就業人數</a:t>
                      </a:r>
                      <a:endParaRPr lang="zh-TW" sz="1600" b="0" kern="100" dirty="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tc>
                  <a:txBody>
                    <a:bodyPr/>
                    <a:lstStyle/>
                    <a:p>
                      <a:pPr marL="0" algn="r" defTabSz="914400" rtl="0" eaLnBrk="1" latinLnBrk="0" hangingPunct="1">
                        <a:lnSpc>
                          <a:spcPts val="2200"/>
                        </a:lnSpc>
                        <a:spcAft>
                          <a:spcPts val="0"/>
                        </a:spcAft>
                      </a:pPr>
                      <a:r>
                        <a:rPr lang="zh-TW" altLang="en-US" sz="1600" kern="100">
                          <a:solidFill>
                            <a:schemeClr val="tx1"/>
                          </a:solidFill>
                          <a:effectLst/>
                          <a:latin typeface="微軟正黑體" panose="020B0604030504040204" pitchFamily="34" charset="-120"/>
                          <a:ea typeface="微軟正黑體" panose="020B0604030504040204" pitchFamily="34" charset="-120"/>
                          <a:cs typeface="+mn-cs"/>
                        </a:rPr>
                        <a:t>人</a:t>
                      </a:r>
                      <a:endParaRPr lang="zh-TW" sz="1600"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tc>
                  <a:txBody>
                    <a:bodyPr/>
                    <a:lstStyle/>
                    <a:p>
                      <a:pPr marL="0" algn="ctr" defTabSz="914400" rtl="0" eaLnBrk="1" latinLnBrk="0" hangingPunct="1">
                        <a:lnSpc>
                          <a:spcPts val="2200"/>
                        </a:lnSpc>
                        <a:spcAft>
                          <a:spcPts val="0"/>
                        </a:spcAft>
                      </a:pPr>
                      <a:endParaRPr lang="zh-TW" sz="1600" b="1"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extLst>
                  <a:ext uri="{0D108BD9-81ED-4DB2-BD59-A6C34878D82A}">
                    <a16:rowId xmlns:a16="http://schemas.microsoft.com/office/drawing/2014/main" val="10003"/>
                  </a:ext>
                </a:extLst>
              </a:tr>
              <a:tr h="328167">
                <a:tc>
                  <a:txBody>
                    <a:bodyPr/>
                    <a:lstStyle/>
                    <a:p>
                      <a:pPr marL="0" algn="ctr" defTabSz="914400" rtl="0" eaLnBrk="1" latinLnBrk="0" hangingPunct="1">
                        <a:lnSpc>
                          <a:spcPts val="2200"/>
                        </a:lnSpc>
                        <a:spcAft>
                          <a:spcPts val="0"/>
                        </a:spcAft>
                      </a:pPr>
                      <a:r>
                        <a:rPr lang="zh-TW" altLang="zh-TW" sz="1600" b="0" kern="100" dirty="0">
                          <a:solidFill>
                            <a:schemeClr val="tx1"/>
                          </a:solidFill>
                          <a:effectLst/>
                          <a:latin typeface="微軟正黑體" panose="020B0604030504040204" pitchFamily="34" charset="-120"/>
                          <a:ea typeface="微軟正黑體" panose="020B0604030504040204" pitchFamily="34" charset="-120"/>
                          <a:cs typeface="+mn-cs"/>
                        </a:rPr>
                        <a:t>申請國內、外節能減碳或永續獎項</a:t>
                      </a:r>
                      <a:endParaRPr lang="zh-TW" altLang="en-US" sz="1600" b="0" kern="100" dirty="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nchor="ctr"/>
                </a:tc>
                <a:tc>
                  <a:txBody>
                    <a:bodyPr/>
                    <a:lstStyle/>
                    <a:p>
                      <a:pPr marL="0" marR="0" indent="0" algn="r" defTabSz="914400" rtl="0" eaLnBrk="1" fontAlgn="auto" latinLnBrk="0" hangingPunct="1">
                        <a:lnSpc>
                          <a:spcPts val="2200"/>
                        </a:lnSpc>
                        <a:spcBef>
                          <a:spcPts val="0"/>
                        </a:spcBef>
                        <a:spcAft>
                          <a:spcPts val="0"/>
                        </a:spcAft>
                        <a:buClrTx/>
                        <a:buSzTx/>
                        <a:buFontTx/>
                        <a:buNone/>
                        <a:tabLst/>
                        <a:defRPr/>
                      </a:pPr>
                      <a:r>
                        <a:rPr lang="zh-TW" altLang="en-US" sz="1600" kern="100">
                          <a:effectLst/>
                          <a:latin typeface="微軟正黑體" panose="020B0604030504040204" pitchFamily="34" charset="-120"/>
                          <a:ea typeface="微軟正黑體" panose="020B0604030504040204" pitchFamily="34" charset="-120"/>
                          <a:cs typeface="CG Times"/>
                        </a:rPr>
                        <a:t>項</a:t>
                      </a:r>
                      <a:endParaRPr lang="zh-TW" alt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nchor="ctr"/>
                </a:tc>
                <a:tc>
                  <a:txBody>
                    <a:bodyPr/>
                    <a:lstStyle/>
                    <a:p>
                      <a:pPr algn="r">
                        <a:lnSpc>
                          <a:spcPts val="2200"/>
                        </a:lnSpc>
                        <a:spcAft>
                          <a:spcPts val="0"/>
                        </a:spcAft>
                      </a:pPr>
                      <a:endParaRPr lang="zh-TW" sz="1600" kern="100" dirty="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5"/>
                  </a:ext>
                </a:extLst>
              </a:tr>
              <a:tr h="328167">
                <a:tc>
                  <a:txBody>
                    <a:bodyPr/>
                    <a:lstStyle/>
                    <a:p>
                      <a:pPr marL="0" algn="ctr" defTabSz="914400" rtl="0" eaLnBrk="1" latinLnBrk="0" hangingPunct="1">
                        <a:lnSpc>
                          <a:spcPts val="2200"/>
                        </a:lnSpc>
                        <a:spcAft>
                          <a:spcPts val="0"/>
                        </a:spcAft>
                      </a:pPr>
                      <a:r>
                        <a:rPr lang="zh-TW" altLang="zh-TW" sz="1600" kern="100">
                          <a:solidFill>
                            <a:schemeClr val="tx1"/>
                          </a:solidFill>
                          <a:effectLst/>
                          <a:latin typeface="微軟正黑體" panose="020B0604030504040204" pitchFamily="34" charset="-120"/>
                          <a:ea typeface="微軟正黑體" panose="020B0604030504040204" pitchFamily="34" charset="-120"/>
                          <a:cs typeface="+mn-cs"/>
                        </a:rPr>
                        <a:t>其他</a:t>
                      </a:r>
                      <a:r>
                        <a:rPr lang="en-US" altLang="zh-TW" sz="1600" kern="100">
                          <a:solidFill>
                            <a:schemeClr val="tx1"/>
                          </a:solidFill>
                          <a:effectLst/>
                          <a:latin typeface="微軟正黑體" panose="020B0604030504040204" pitchFamily="34" charset="-120"/>
                          <a:ea typeface="微軟正黑體" panose="020B0604030504040204" pitchFamily="34" charset="-120"/>
                          <a:cs typeface="+mn-cs"/>
                        </a:rPr>
                        <a:t>(</a:t>
                      </a:r>
                      <a:r>
                        <a:rPr lang="zh-TW" altLang="en-US" sz="1600" kern="100">
                          <a:solidFill>
                            <a:schemeClr val="tx1"/>
                          </a:solidFill>
                          <a:effectLst/>
                          <a:latin typeface="微軟正黑體" panose="020B0604030504040204" pitchFamily="34" charset="-120"/>
                          <a:ea typeface="微軟正黑體" panose="020B0604030504040204" pitchFamily="34" charset="-120"/>
                          <a:cs typeface="+mn-cs"/>
                        </a:rPr>
                        <a:t>請自提</a:t>
                      </a:r>
                      <a:r>
                        <a:rPr lang="en-US" altLang="zh-TW" sz="1600" kern="100">
                          <a:solidFill>
                            <a:schemeClr val="tx1"/>
                          </a:solidFill>
                          <a:effectLst/>
                          <a:latin typeface="微軟正黑體" panose="020B0604030504040204" pitchFamily="34" charset="-120"/>
                          <a:ea typeface="微軟正黑體" panose="020B0604030504040204" pitchFamily="34" charset="-120"/>
                          <a:cs typeface="+mn-cs"/>
                        </a:rPr>
                        <a:t>)</a:t>
                      </a:r>
                      <a:endParaRPr lang="zh-TW" altLang="en-US" sz="1600"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tc>
                  <a:txBody>
                    <a:bodyPr/>
                    <a:lstStyle/>
                    <a:p>
                      <a:pPr marL="0" algn="ctr" defTabSz="914400" rtl="0" eaLnBrk="1" latinLnBrk="0" hangingPunct="1">
                        <a:lnSpc>
                          <a:spcPts val="2200"/>
                        </a:lnSpc>
                        <a:spcAft>
                          <a:spcPts val="0"/>
                        </a:spcAft>
                      </a:pPr>
                      <a:r>
                        <a:rPr lang="en-US" sz="1600" kern="100">
                          <a:effectLst/>
                          <a:latin typeface="微軟正黑體" panose="020B0604030504040204" pitchFamily="34" charset="-120"/>
                          <a:ea typeface="微軟正黑體" panose="020B0604030504040204" pitchFamily="34" charset="-120"/>
                        </a:rPr>
                        <a:t> </a:t>
                      </a:r>
                      <a:endParaRPr lang="zh-TW" sz="1600" b="1"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tc>
                  <a:txBody>
                    <a:bodyPr/>
                    <a:lstStyle/>
                    <a:p>
                      <a:pPr marL="0" algn="ctr" defTabSz="914400" rtl="0" eaLnBrk="1" latinLnBrk="0" hangingPunct="1">
                        <a:lnSpc>
                          <a:spcPts val="2200"/>
                        </a:lnSpc>
                        <a:spcAft>
                          <a:spcPts val="0"/>
                        </a:spcAft>
                      </a:pPr>
                      <a:endParaRPr lang="zh-TW" sz="1600" b="1" kern="100" dirty="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tc>
                <a:extLst>
                  <a:ext uri="{0D108BD9-81ED-4DB2-BD59-A6C34878D82A}">
                    <a16:rowId xmlns:a16="http://schemas.microsoft.com/office/drawing/2014/main" val="10006"/>
                  </a:ext>
                </a:extLst>
              </a:tr>
            </a:tbl>
          </a:graphicData>
        </a:graphic>
      </p:graphicFrame>
      <p:sp>
        <p:nvSpPr>
          <p:cNvPr id="5" name="圓角矩形圖說文字 4"/>
          <p:cNvSpPr/>
          <p:nvPr/>
        </p:nvSpPr>
        <p:spPr>
          <a:xfrm>
            <a:off x="3851920" y="670376"/>
            <a:ext cx="3240360" cy="628846"/>
          </a:xfrm>
          <a:prstGeom prst="wedgeRoundRectCallout">
            <a:avLst>
              <a:gd name="adj1" fmla="val -94588"/>
              <a:gd name="adj2" fmla="val 10885"/>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每項必填，並具體說明計算方式</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310317913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三、預期成效及計畫亮點</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11</a:t>
            </a:fld>
            <a:endParaRPr lang="zh-TW" altLang="en-US"/>
          </a:p>
        </p:txBody>
      </p:sp>
      <p:graphicFrame>
        <p:nvGraphicFramePr>
          <p:cNvPr id="5" name="表格 4"/>
          <p:cNvGraphicFramePr>
            <a:graphicFrameLocks noGrp="1"/>
          </p:cNvGraphicFramePr>
          <p:nvPr>
            <p:extLst>
              <p:ext uri="{D42A27DB-BD31-4B8C-83A1-F6EECF244321}">
                <p14:modId xmlns:p14="http://schemas.microsoft.com/office/powerpoint/2010/main" val="2429286147"/>
              </p:ext>
            </p:extLst>
          </p:nvPr>
        </p:nvGraphicFramePr>
        <p:xfrm>
          <a:off x="251520" y="980728"/>
          <a:ext cx="8640960" cy="5184576"/>
        </p:xfrm>
        <a:graphic>
          <a:graphicData uri="http://schemas.openxmlformats.org/drawingml/2006/table">
            <a:tbl>
              <a:tblPr firstRow="1" bandRow="1">
                <a:tableStyleId>{5940675A-B579-460E-94D1-54222C63F5DA}</a:tableStyleId>
              </a:tblPr>
              <a:tblGrid>
                <a:gridCol w="8640960">
                  <a:extLst>
                    <a:ext uri="{9D8B030D-6E8A-4147-A177-3AD203B41FA5}">
                      <a16:colId xmlns:a16="http://schemas.microsoft.com/office/drawing/2014/main" val="20000"/>
                    </a:ext>
                  </a:extLst>
                </a:gridCol>
              </a:tblGrid>
              <a:tr h="403512">
                <a:tc>
                  <a:txBody>
                    <a:bodyPr/>
                    <a:lstStyle/>
                    <a:p>
                      <a:pPr algn="ctr"/>
                      <a:r>
                        <a:rPr lang="zh-TW" altLang="en-US" b="1">
                          <a:solidFill>
                            <a:schemeClr val="bg1"/>
                          </a:solidFill>
                          <a:latin typeface="微軟正黑體" panose="020B0604030504040204" pitchFamily="34" charset="-120"/>
                          <a:ea typeface="微軟正黑體" panose="020B0604030504040204" pitchFamily="34" charset="-120"/>
                        </a:rPr>
                        <a:t>節能減碳亮點呈現</a:t>
                      </a:r>
                    </a:p>
                  </a:txBody>
                  <a:tcPr anchor="ctr">
                    <a:solidFill>
                      <a:schemeClr val="accent2"/>
                    </a:solidFill>
                  </a:tcPr>
                </a:tc>
                <a:extLst>
                  <a:ext uri="{0D108BD9-81ED-4DB2-BD59-A6C34878D82A}">
                    <a16:rowId xmlns:a16="http://schemas.microsoft.com/office/drawing/2014/main" val="10000"/>
                  </a:ext>
                </a:extLst>
              </a:tr>
              <a:tr h="4781064">
                <a:tc>
                  <a:txBody>
                    <a:bodyPr/>
                    <a:lstStyle/>
                    <a:p>
                      <a:endParaRPr lang="zh-TW" altLang="en-US">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1"/>
                  </a:ext>
                </a:extLst>
              </a:tr>
            </a:tbl>
          </a:graphicData>
        </a:graphic>
      </p:graphicFrame>
      <p:sp>
        <p:nvSpPr>
          <p:cNvPr id="6" name="圓角矩形圖說文字 5"/>
          <p:cNvSpPr/>
          <p:nvPr/>
        </p:nvSpPr>
        <p:spPr>
          <a:xfrm>
            <a:off x="3707904" y="4149080"/>
            <a:ext cx="5040560" cy="648072"/>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格式不拘，請具體說明清楚提案節能減碳亮點。</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可透過文字、圖片、表格呈現</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419977035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4" name="投影片編號版面配置區 3"/>
          <p:cNvSpPr>
            <a:spLocks noGrp="1"/>
          </p:cNvSpPr>
          <p:nvPr>
            <p:ph type="sldNum" sz="quarter" idx="12"/>
          </p:nvPr>
        </p:nvSpPr>
        <p:spPr/>
        <p:txBody>
          <a:bodyPr/>
          <a:lstStyle/>
          <a:p>
            <a:fld id="{73223D1E-4C2A-4DC2-9A2B-E1865257190C}" type="slidenum">
              <a:rPr lang="zh-TW" altLang="en-US" smtClean="0"/>
              <a:pPr/>
              <a:t>12</a:t>
            </a:fld>
            <a:endParaRPr lang="zh-TW" altLang="en-US"/>
          </a:p>
        </p:txBody>
      </p:sp>
      <p:sp>
        <p:nvSpPr>
          <p:cNvPr id="6" name="文字方塊 5"/>
          <p:cNvSpPr txBox="1"/>
          <p:nvPr/>
        </p:nvSpPr>
        <p:spPr>
          <a:xfrm>
            <a:off x="678349" y="1500646"/>
            <a:ext cx="461665" cy="4091284"/>
          </a:xfrm>
          <a:prstGeom prst="rect">
            <a:avLst/>
          </a:prstGeom>
          <a:solidFill>
            <a:schemeClr val="accent2"/>
          </a:solidFill>
          <a:ln>
            <a:solidFill>
              <a:schemeClr val="tx1"/>
            </a:solidFill>
          </a:ln>
        </p:spPr>
        <p:txBody>
          <a:bodyPr vert="eaVert" wrap="square" rtlCol="0">
            <a:spAutoFit/>
          </a:bodyPr>
          <a:lstStyle/>
          <a:p>
            <a:pPr algn="ctr"/>
            <a:r>
              <a:rPr lang="zh-TW" altLang="en-US" b="1">
                <a:solidFill>
                  <a:schemeClr val="bg1"/>
                </a:solidFill>
                <a:latin typeface="微軟正黑體" panose="020B0604030504040204" pitchFamily="34" charset="-120"/>
                <a:ea typeface="微軟正黑體" panose="020B0604030504040204" pitchFamily="34" charset="-120"/>
                <a:cs typeface="Times New Roman" panose="02020603050405020304" pitchFamily="18" charset="0"/>
              </a:rPr>
              <a:t>計畫名稱</a:t>
            </a:r>
          </a:p>
        </p:txBody>
      </p:sp>
      <p:sp>
        <p:nvSpPr>
          <p:cNvPr id="7" name="文字方塊 6"/>
          <p:cNvSpPr txBox="1"/>
          <p:nvPr/>
        </p:nvSpPr>
        <p:spPr>
          <a:xfrm>
            <a:off x="1735918" y="1320593"/>
            <a:ext cx="1728192" cy="369332"/>
          </a:xfrm>
          <a:prstGeom prst="rect">
            <a:avLst/>
          </a:prstGeom>
          <a:solidFill>
            <a:schemeClr val="accent3"/>
          </a:solidFill>
          <a:ln>
            <a:solidFill>
              <a:schemeClr val="tx1"/>
            </a:solidFill>
          </a:ln>
        </p:spPr>
        <p:txBody>
          <a:bodyPr wrap="square" rtlCol="0">
            <a:spAutoFit/>
          </a:bodyPr>
          <a:lstStyle/>
          <a:p>
            <a:r>
              <a:rPr lang="zh-TW" altLang="en-US">
                <a:latin typeface="微軟正黑體" panose="020B0604030504040204" pitchFamily="34" charset="-120"/>
                <a:ea typeface="微軟正黑體" panose="020B0604030504040204" pitchFamily="34" charset="-120"/>
                <a:cs typeface="Times New Roman" panose="02020603050405020304" pitchFamily="18" charset="0"/>
              </a:rPr>
              <a:t>計畫工作項目</a:t>
            </a:r>
            <a:r>
              <a:rPr lang="en-US" altLang="zh-TW">
                <a:latin typeface="微軟正黑體" panose="020B0604030504040204" pitchFamily="34" charset="-120"/>
                <a:ea typeface="微軟正黑體" panose="020B0604030504040204" pitchFamily="34" charset="-120"/>
                <a:cs typeface="Times New Roman" panose="02020603050405020304" pitchFamily="18" charset="0"/>
              </a:rPr>
              <a:t>A</a:t>
            </a:r>
            <a:endParaRPr lang="zh-TW" altLang="en-US">
              <a:latin typeface="微軟正黑體" panose="020B0604030504040204" pitchFamily="34" charset="-120"/>
              <a:ea typeface="微軟正黑體" panose="020B0604030504040204" pitchFamily="34" charset="-120"/>
              <a:cs typeface="Times New Roman" panose="02020603050405020304" pitchFamily="18" charset="0"/>
            </a:endParaRPr>
          </a:p>
        </p:txBody>
      </p:sp>
      <p:sp>
        <p:nvSpPr>
          <p:cNvPr id="8" name="文字方塊 7"/>
          <p:cNvSpPr txBox="1"/>
          <p:nvPr/>
        </p:nvSpPr>
        <p:spPr>
          <a:xfrm>
            <a:off x="1748044" y="2666679"/>
            <a:ext cx="1728192" cy="369332"/>
          </a:xfrm>
          <a:prstGeom prst="rect">
            <a:avLst/>
          </a:prstGeom>
          <a:solidFill>
            <a:schemeClr val="accent3"/>
          </a:solidFill>
          <a:ln>
            <a:solidFill>
              <a:schemeClr val="tx1"/>
            </a:solidFill>
          </a:ln>
        </p:spPr>
        <p:txBody>
          <a:bodyPr wrap="square" rtlCol="0">
            <a:spAutoFit/>
          </a:bodyPr>
          <a:lstStyle>
            <a:defPPr>
              <a:defRPr lang="zh-TW"/>
            </a:defPPr>
            <a:lvl1pPr>
              <a:defRPr>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a:t>計畫工作項目</a:t>
            </a:r>
            <a:r>
              <a:rPr lang="en-US" altLang="zh-TW"/>
              <a:t>B</a:t>
            </a:r>
            <a:endParaRPr lang="zh-TW" altLang="en-US"/>
          </a:p>
        </p:txBody>
      </p:sp>
      <p:sp>
        <p:nvSpPr>
          <p:cNvPr id="9" name="文字方塊 8"/>
          <p:cNvSpPr txBox="1"/>
          <p:nvPr/>
        </p:nvSpPr>
        <p:spPr>
          <a:xfrm>
            <a:off x="1748044" y="4169190"/>
            <a:ext cx="1728192" cy="369332"/>
          </a:xfrm>
          <a:prstGeom prst="rect">
            <a:avLst/>
          </a:prstGeom>
          <a:solidFill>
            <a:schemeClr val="accent3"/>
          </a:solidFill>
          <a:ln>
            <a:solidFill>
              <a:schemeClr val="tx1"/>
            </a:solidFill>
          </a:ln>
        </p:spPr>
        <p:txBody>
          <a:bodyPr wrap="square" rtlCol="0">
            <a:spAutoFit/>
          </a:bodyPr>
          <a:lstStyle>
            <a:defPPr>
              <a:defRPr lang="zh-TW"/>
            </a:defPPr>
            <a:lvl1pPr>
              <a:defRPr>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a:t>計畫工作項目</a:t>
            </a:r>
            <a:r>
              <a:rPr lang="en-US" altLang="zh-TW"/>
              <a:t>C</a:t>
            </a:r>
            <a:endParaRPr lang="zh-TW" altLang="en-US"/>
          </a:p>
        </p:txBody>
      </p:sp>
      <p:sp>
        <p:nvSpPr>
          <p:cNvPr id="10" name="文字方塊 9"/>
          <p:cNvSpPr txBox="1"/>
          <p:nvPr/>
        </p:nvSpPr>
        <p:spPr>
          <a:xfrm>
            <a:off x="1717562" y="5548692"/>
            <a:ext cx="1728192" cy="369332"/>
          </a:xfrm>
          <a:prstGeom prst="rect">
            <a:avLst/>
          </a:prstGeom>
          <a:solidFill>
            <a:schemeClr val="accent3"/>
          </a:solidFill>
          <a:ln>
            <a:solidFill>
              <a:schemeClr val="tx1"/>
            </a:solidFill>
          </a:ln>
        </p:spPr>
        <p:txBody>
          <a:bodyPr wrap="square" rtlCol="0">
            <a:spAutoFit/>
          </a:bodyPr>
          <a:lstStyle>
            <a:defPPr>
              <a:defRPr lang="zh-TW"/>
            </a:defPPr>
            <a:lvl1pPr>
              <a:defRPr>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a:t>計畫工作項目</a:t>
            </a:r>
            <a:r>
              <a:rPr lang="en-US" altLang="zh-TW"/>
              <a:t>D</a:t>
            </a:r>
            <a:endParaRPr lang="zh-TW" altLang="en-US"/>
          </a:p>
        </p:txBody>
      </p:sp>
      <p:sp>
        <p:nvSpPr>
          <p:cNvPr id="11" name="文字方塊 10"/>
          <p:cNvSpPr txBox="1"/>
          <p:nvPr/>
        </p:nvSpPr>
        <p:spPr>
          <a:xfrm>
            <a:off x="4567341" y="1001203"/>
            <a:ext cx="4137271" cy="307777"/>
          </a:xfrm>
          <a:prstGeom prst="rect">
            <a:avLst/>
          </a:prstGeom>
          <a:solidFill>
            <a:srgbClr val="FFC000"/>
          </a:solidFill>
          <a:ln>
            <a:solidFill>
              <a:schemeClr val="tx1"/>
            </a:solidFill>
          </a:ln>
        </p:spPr>
        <p:txBody>
          <a:bodyPr wrap="square" rtlCol="0">
            <a:spAutoFit/>
          </a:bodyPr>
          <a:lstStyle/>
          <a:p>
            <a:r>
              <a:rPr lang="zh-TW" altLang="en-US" sz="1400" dirty="0">
                <a:latin typeface="微軟正黑體" panose="020B0604030504040204" pitchFamily="34" charset="-120"/>
                <a:ea typeface="微軟正黑體" panose="020B0604030504040204" pitchFamily="34" charset="-120"/>
                <a:cs typeface="Times New Roman" panose="02020603050405020304" pitchFamily="18" charset="0"/>
              </a:rPr>
              <a:t>計畫工作細項</a:t>
            </a:r>
            <a:r>
              <a:rPr lang="en-US" altLang="zh-TW" sz="1400" dirty="0">
                <a:latin typeface="微軟正黑體" panose="020B0604030504040204" pitchFamily="34" charset="-120"/>
                <a:ea typeface="微軟正黑體" panose="020B0604030504040204" pitchFamily="34" charset="-120"/>
                <a:cs typeface="Times New Roman" panose="02020603050405020304" pitchFamily="18" charset="0"/>
              </a:rPr>
              <a:t>A-1(</a:t>
            </a:r>
            <a:r>
              <a:rPr lang="zh-TW" altLang="en-US" sz="1400" dirty="0">
                <a:latin typeface="微軟正黑體" panose="020B0604030504040204" pitchFamily="34" charset="-120"/>
                <a:ea typeface="微軟正黑體" panose="020B0604030504040204" pitchFamily="34" charset="-120"/>
                <a:cs typeface="Times New Roman" panose="02020603050405020304" pitchFamily="18" charset="0"/>
              </a:rPr>
              <a:t>分工之合作中小企業</a:t>
            </a:r>
            <a:r>
              <a:rPr lang="en-US" altLang="zh-TW" sz="1400" dirty="0">
                <a:latin typeface="微軟正黑體" panose="020B0604030504040204" pitchFamily="34" charset="-120"/>
                <a:ea typeface="微軟正黑體" panose="020B0604030504040204" pitchFamily="34" charset="-120"/>
                <a:cs typeface="Times New Roman" panose="02020603050405020304" pitchFamily="18" charset="0"/>
              </a:rPr>
              <a:t>/</a:t>
            </a:r>
            <a:r>
              <a:rPr lang="zh-TW" altLang="en-US" sz="1400" dirty="0">
                <a:latin typeface="微軟正黑體" panose="020B0604030504040204" pitchFamily="34" charset="-120"/>
                <a:ea typeface="微軟正黑體" panose="020B0604030504040204" pitchFamily="34" charset="-120"/>
                <a:cs typeface="Times New Roman" panose="02020603050405020304" pitchFamily="18" charset="0"/>
              </a:rPr>
              <a:t>輔導單位</a:t>
            </a:r>
            <a:r>
              <a:rPr lang="en-US" altLang="zh-TW" sz="1400" dirty="0">
                <a:latin typeface="微軟正黑體" panose="020B0604030504040204" pitchFamily="34" charset="-120"/>
                <a:ea typeface="微軟正黑體" panose="020B0604030504040204" pitchFamily="34" charset="-120"/>
                <a:cs typeface="Times New Roman" panose="02020603050405020304" pitchFamily="18" charset="0"/>
              </a:rPr>
              <a:t>)</a:t>
            </a:r>
            <a:endParaRPr lang="zh-TW" altLang="en-US" sz="1400" dirty="0">
              <a:latin typeface="微軟正黑體" panose="020B0604030504040204" pitchFamily="34" charset="-120"/>
              <a:ea typeface="微軟正黑體" panose="020B0604030504040204" pitchFamily="34" charset="-120"/>
              <a:cs typeface="Times New Roman" panose="02020603050405020304" pitchFamily="18" charset="0"/>
            </a:endParaRPr>
          </a:p>
        </p:txBody>
      </p:sp>
      <p:sp>
        <p:nvSpPr>
          <p:cNvPr id="12" name="文字方塊 11"/>
          <p:cNvSpPr txBox="1"/>
          <p:nvPr/>
        </p:nvSpPr>
        <p:spPr>
          <a:xfrm>
            <a:off x="4567342" y="1526973"/>
            <a:ext cx="4137270" cy="307777"/>
          </a:xfrm>
          <a:prstGeom prst="rect">
            <a:avLst/>
          </a:prstGeom>
          <a:solidFill>
            <a:srgbClr val="FFC000"/>
          </a:solidFill>
          <a:ln>
            <a:solidFill>
              <a:schemeClr val="tx1"/>
            </a:solidFill>
          </a:ln>
        </p:spPr>
        <p:txBody>
          <a:bodyPr wrap="square" rtlCol="0">
            <a:spAutoFit/>
          </a:bodyPr>
          <a:lstStyle>
            <a:defPPr>
              <a:defRPr lang="zh-TW"/>
            </a:defPPr>
            <a:lvl1pPr>
              <a:defRPr sz="1400">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dirty="0"/>
              <a:t>計畫工作細項</a:t>
            </a:r>
            <a:r>
              <a:rPr lang="en-US" altLang="zh-TW" dirty="0"/>
              <a:t>A-2 (</a:t>
            </a:r>
            <a:r>
              <a:rPr lang="zh-TW" altLang="en-US" dirty="0"/>
              <a:t>分工之合作中小企業</a:t>
            </a:r>
            <a:r>
              <a:rPr lang="en-US" altLang="zh-TW" dirty="0"/>
              <a:t>/</a:t>
            </a:r>
            <a:r>
              <a:rPr lang="zh-TW" altLang="en-US" dirty="0"/>
              <a:t>輔導單位</a:t>
            </a:r>
            <a:r>
              <a:rPr lang="en-US" altLang="zh-TW" dirty="0"/>
              <a:t>)</a:t>
            </a:r>
            <a:endParaRPr lang="zh-TW" altLang="en-US" dirty="0"/>
          </a:p>
        </p:txBody>
      </p:sp>
      <p:sp>
        <p:nvSpPr>
          <p:cNvPr id="13" name="文字方塊 12"/>
          <p:cNvSpPr txBox="1"/>
          <p:nvPr/>
        </p:nvSpPr>
        <p:spPr>
          <a:xfrm>
            <a:off x="4576452" y="2340983"/>
            <a:ext cx="4137270" cy="307777"/>
          </a:xfrm>
          <a:prstGeom prst="rect">
            <a:avLst/>
          </a:prstGeom>
          <a:solidFill>
            <a:srgbClr val="FFC000"/>
          </a:solidFill>
          <a:ln>
            <a:solidFill>
              <a:schemeClr val="tx1"/>
            </a:solidFill>
          </a:ln>
        </p:spPr>
        <p:txBody>
          <a:bodyPr wrap="square" rtlCol="0">
            <a:spAutoFit/>
          </a:bodyPr>
          <a:lstStyle>
            <a:defPPr>
              <a:defRPr lang="zh-TW"/>
            </a:defPPr>
            <a:lvl1pPr>
              <a:defRPr sz="1400">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dirty="0"/>
              <a:t>計畫工作細項</a:t>
            </a:r>
            <a:r>
              <a:rPr lang="en-US" altLang="zh-TW" dirty="0"/>
              <a:t>B-1 (</a:t>
            </a:r>
            <a:r>
              <a:rPr lang="zh-TW" altLang="en-US" dirty="0"/>
              <a:t>分工之合作中小企業</a:t>
            </a:r>
            <a:r>
              <a:rPr lang="en-US" altLang="zh-TW" dirty="0"/>
              <a:t>/</a:t>
            </a:r>
            <a:r>
              <a:rPr lang="zh-TW" altLang="en-US" dirty="0"/>
              <a:t>輔導單位</a:t>
            </a:r>
            <a:r>
              <a:rPr lang="en-US" altLang="zh-TW" dirty="0"/>
              <a:t>)</a:t>
            </a:r>
            <a:endParaRPr lang="zh-TW" altLang="en-US" dirty="0"/>
          </a:p>
        </p:txBody>
      </p:sp>
      <p:sp>
        <p:nvSpPr>
          <p:cNvPr id="14" name="文字方塊 13"/>
          <p:cNvSpPr txBox="1"/>
          <p:nvPr/>
        </p:nvSpPr>
        <p:spPr>
          <a:xfrm>
            <a:off x="4596748" y="2854602"/>
            <a:ext cx="4107861" cy="307777"/>
          </a:xfrm>
          <a:prstGeom prst="rect">
            <a:avLst/>
          </a:prstGeom>
          <a:solidFill>
            <a:srgbClr val="FFC000"/>
          </a:solidFill>
          <a:ln>
            <a:solidFill>
              <a:schemeClr val="tx1"/>
            </a:solidFill>
          </a:ln>
        </p:spPr>
        <p:txBody>
          <a:bodyPr wrap="square" rtlCol="0">
            <a:spAutoFit/>
          </a:bodyPr>
          <a:lstStyle>
            <a:defPPr>
              <a:defRPr lang="zh-TW"/>
            </a:defPPr>
            <a:lvl1pPr>
              <a:defRPr sz="1400">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dirty="0"/>
              <a:t>計畫工作細項</a:t>
            </a:r>
            <a:r>
              <a:rPr lang="en-US" altLang="zh-TW" dirty="0"/>
              <a:t>B-2 (</a:t>
            </a:r>
            <a:r>
              <a:rPr lang="zh-TW" altLang="en-US" dirty="0"/>
              <a:t>分工之合作中小企業</a:t>
            </a:r>
            <a:r>
              <a:rPr lang="en-US" altLang="zh-TW" dirty="0"/>
              <a:t>/</a:t>
            </a:r>
            <a:r>
              <a:rPr lang="zh-TW" altLang="en-US" dirty="0"/>
              <a:t>輔導單位</a:t>
            </a:r>
            <a:r>
              <a:rPr lang="en-US" altLang="zh-TW" dirty="0"/>
              <a:t>)</a:t>
            </a:r>
            <a:endParaRPr lang="zh-TW" altLang="en-US" dirty="0"/>
          </a:p>
        </p:txBody>
      </p:sp>
      <p:sp>
        <p:nvSpPr>
          <p:cNvPr id="15" name="文字方塊 14"/>
          <p:cNvSpPr txBox="1"/>
          <p:nvPr/>
        </p:nvSpPr>
        <p:spPr>
          <a:xfrm>
            <a:off x="4567342" y="3864488"/>
            <a:ext cx="4107860" cy="307777"/>
          </a:xfrm>
          <a:prstGeom prst="rect">
            <a:avLst/>
          </a:prstGeom>
          <a:solidFill>
            <a:srgbClr val="FFC000"/>
          </a:solidFill>
          <a:ln>
            <a:solidFill>
              <a:schemeClr val="tx1"/>
            </a:solidFill>
          </a:ln>
        </p:spPr>
        <p:txBody>
          <a:bodyPr wrap="square" rtlCol="0">
            <a:spAutoFit/>
          </a:bodyPr>
          <a:lstStyle>
            <a:defPPr>
              <a:defRPr lang="zh-TW"/>
            </a:defPPr>
            <a:lvl1pPr>
              <a:defRPr sz="1400">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dirty="0"/>
              <a:t>計畫工作細項</a:t>
            </a:r>
            <a:r>
              <a:rPr lang="en-US" altLang="zh-TW" dirty="0"/>
              <a:t>C-1 (</a:t>
            </a:r>
            <a:r>
              <a:rPr lang="zh-TW" altLang="en-US" dirty="0"/>
              <a:t>分工之合作中小企業</a:t>
            </a:r>
            <a:r>
              <a:rPr lang="en-US" altLang="zh-TW" dirty="0"/>
              <a:t>/</a:t>
            </a:r>
            <a:r>
              <a:rPr lang="zh-TW" altLang="en-US" dirty="0"/>
              <a:t>輔導單位</a:t>
            </a:r>
            <a:r>
              <a:rPr lang="en-US" altLang="zh-TW" dirty="0"/>
              <a:t>)</a:t>
            </a:r>
            <a:endParaRPr lang="zh-TW" altLang="en-US" dirty="0"/>
          </a:p>
        </p:txBody>
      </p:sp>
      <p:sp>
        <p:nvSpPr>
          <p:cNvPr id="16" name="文字方塊 15"/>
          <p:cNvSpPr txBox="1"/>
          <p:nvPr/>
        </p:nvSpPr>
        <p:spPr>
          <a:xfrm>
            <a:off x="4567342" y="4390258"/>
            <a:ext cx="4107860" cy="307777"/>
          </a:xfrm>
          <a:prstGeom prst="rect">
            <a:avLst/>
          </a:prstGeom>
          <a:solidFill>
            <a:srgbClr val="FFC000"/>
          </a:solidFill>
          <a:ln>
            <a:solidFill>
              <a:schemeClr val="tx1"/>
            </a:solidFill>
          </a:ln>
        </p:spPr>
        <p:txBody>
          <a:bodyPr wrap="square" rtlCol="0">
            <a:spAutoFit/>
          </a:bodyPr>
          <a:lstStyle>
            <a:defPPr>
              <a:defRPr lang="zh-TW"/>
            </a:defPPr>
            <a:lvl1pPr>
              <a:defRPr sz="1400">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dirty="0"/>
              <a:t>計畫工作細項</a:t>
            </a:r>
            <a:r>
              <a:rPr lang="en-US" altLang="zh-TW" dirty="0"/>
              <a:t>C-2 (</a:t>
            </a:r>
            <a:r>
              <a:rPr lang="zh-TW" altLang="en-US" dirty="0"/>
              <a:t>分工之合作中小企業</a:t>
            </a:r>
            <a:r>
              <a:rPr lang="en-US" altLang="zh-TW" dirty="0"/>
              <a:t>/</a:t>
            </a:r>
            <a:r>
              <a:rPr lang="zh-TW" altLang="en-US" dirty="0"/>
              <a:t>輔導單位</a:t>
            </a:r>
            <a:r>
              <a:rPr lang="en-US" altLang="zh-TW" dirty="0"/>
              <a:t>)</a:t>
            </a:r>
            <a:endParaRPr lang="zh-TW" altLang="en-US" dirty="0"/>
          </a:p>
        </p:txBody>
      </p:sp>
      <p:sp>
        <p:nvSpPr>
          <p:cNvPr id="17" name="文字方塊 16"/>
          <p:cNvSpPr txBox="1"/>
          <p:nvPr/>
        </p:nvSpPr>
        <p:spPr>
          <a:xfrm>
            <a:off x="4556355" y="5222598"/>
            <a:ext cx="4107858" cy="307777"/>
          </a:xfrm>
          <a:prstGeom prst="rect">
            <a:avLst/>
          </a:prstGeom>
          <a:solidFill>
            <a:srgbClr val="FFC000"/>
          </a:solidFill>
          <a:ln>
            <a:solidFill>
              <a:schemeClr val="tx1"/>
            </a:solidFill>
          </a:ln>
        </p:spPr>
        <p:txBody>
          <a:bodyPr wrap="square" rtlCol="0">
            <a:spAutoFit/>
          </a:bodyPr>
          <a:lstStyle>
            <a:defPPr>
              <a:defRPr lang="zh-TW"/>
            </a:defPPr>
            <a:lvl1pPr>
              <a:defRPr sz="1400">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dirty="0"/>
              <a:t>計畫工作細項</a:t>
            </a:r>
            <a:r>
              <a:rPr lang="en-US" altLang="zh-TW" dirty="0"/>
              <a:t>D-1 (</a:t>
            </a:r>
            <a:r>
              <a:rPr lang="zh-TW" altLang="en-US" dirty="0"/>
              <a:t>分工之合作中小企業</a:t>
            </a:r>
            <a:r>
              <a:rPr lang="en-US" altLang="zh-TW" dirty="0"/>
              <a:t>/</a:t>
            </a:r>
            <a:r>
              <a:rPr lang="zh-TW" altLang="en-US" dirty="0"/>
              <a:t>輔導單位</a:t>
            </a:r>
            <a:r>
              <a:rPr lang="en-US" altLang="zh-TW" dirty="0"/>
              <a:t>)</a:t>
            </a:r>
            <a:endParaRPr lang="zh-TW" altLang="en-US" dirty="0"/>
          </a:p>
        </p:txBody>
      </p:sp>
      <p:sp>
        <p:nvSpPr>
          <p:cNvPr id="18" name="文字方塊 17"/>
          <p:cNvSpPr txBox="1"/>
          <p:nvPr/>
        </p:nvSpPr>
        <p:spPr>
          <a:xfrm>
            <a:off x="4556355" y="5748368"/>
            <a:ext cx="4148253" cy="307777"/>
          </a:xfrm>
          <a:prstGeom prst="rect">
            <a:avLst/>
          </a:prstGeom>
          <a:solidFill>
            <a:srgbClr val="FFC000"/>
          </a:solidFill>
          <a:ln>
            <a:solidFill>
              <a:schemeClr val="tx1"/>
            </a:solidFill>
          </a:ln>
        </p:spPr>
        <p:txBody>
          <a:bodyPr wrap="square" rtlCol="0">
            <a:spAutoFit/>
          </a:bodyPr>
          <a:lstStyle>
            <a:defPPr>
              <a:defRPr lang="zh-TW"/>
            </a:defPPr>
            <a:lvl1pPr>
              <a:defRPr sz="1400">
                <a:latin typeface="微軟正黑體" panose="020B0604030504040204" pitchFamily="34" charset="-120"/>
                <a:ea typeface="微軟正黑體" panose="020B0604030504040204" pitchFamily="34" charset="-120"/>
                <a:cs typeface="Times New Roman" panose="02020603050405020304" pitchFamily="18" charset="0"/>
              </a:defRPr>
            </a:lvl1pPr>
          </a:lstStyle>
          <a:p>
            <a:r>
              <a:rPr lang="zh-TW" altLang="en-US" dirty="0"/>
              <a:t>計畫工作細項</a:t>
            </a:r>
            <a:r>
              <a:rPr lang="en-US" altLang="zh-TW" dirty="0"/>
              <a:t>D-2 (</a:t>
            </a:r>
            <a:r>
              <a:rPr lang="zh-TW" altLang="en-US" dirty="0"/>
              <a:t>分工之合作中小企業</a:t>
            </a:r>
            <a:r>
              <a:rPr lang="en-US" altLang="zh-TW" dirty="0"/>
              <a:t>/</a:t>
            </a:r>
            <a:r>
              <a:rPr lang="zh-TW" altLang="en-US" dirty="0"/>
              <a:t>輔導單位</a:t>
            </a:r>
            <a:r>
              <a:rPr lang="en-US" altLang="zh-TW" dirty="0"/>
              <a:t>))</a:t>
            </a:r>
            <a:endParaRPr lang="zh-TW" altLang="en-US" dirty="0"/>
          </a:p>
        </p:txBody>
      </p:sp>
      <p:cxnSp>
        <p:nvCxnSpPr>
          <p:cNvPr id="19" name="直線接點 18"/>
          <p:cNvCxnSpPr/>
          <p:nvPr/>
        </p:nvCxnSpPr>
        <p:spPr>
          <a:xfrm>
            <a:off x="1388004" y="1526973"/>
            <a:ext cx="0" cy="4206385"/>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0" name="直線單箭頭接點 19"/>
          <p:cNvCxnSpPr>
            <a:endCxn id="7" idx="1"/>
          </p:cNvCxnSpPr>
          <p:nvPr/>
        </p:nvCxnSpPr>
        <p:spPr>
          <a:xfrm>
            <a:off x="1388004" y="1505259"/>
            <a:ext cx="347914"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1" name="直線單箭頭接點 20"/>
          <p:cNvCxnSpPr/>
          <p:nvPr/>
        </p:nvCxnSpPr>
        <p:spPr>
          <a:xfrm>
            <a:off x="1388004" y="2851345"/>
            <a:ext cx="347914"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2" name="直線單箭頭接點 21"/>
          <p:cNvCxnSpPr/>
          <p:nvPr/>
        </p:nvCxnSpPr>
        <p:spPr>
          <a:xfrm>
            <a:off x="1366447" y="4353856"/>
            <a:ext cx="347914"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3" name="直線單箭頭接點 22"/>
          <p:cNvCxnSpPr/>
          <p:nvPr/>
        </p:nvCxnSpPr>
        <p:spPr>
          <a:xfrm>
            <a:off x="1377718" y="5748368"/>
            <a:ext cx="347914"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4" name="肘形接點 23"/>
          <p:cNvCxnSpPr>
            <a:cxnSpLocks/>
            <a:stCxn id="7" idx="3"/>
            <a:endCxn id="11" idx="1"/>
          </p:cNvCxnSpPr>
          <p:nvPr/>
        </p:nvCxnSpPr>
        <p:spPr>
          <a:xfrm flipV="1">
            <a:off x="3464110" y="1155092"/>
            <a:ext cx="1103231" cy="350167"/>
          </a:xfrm>
          <a:prstGeom prst="bentConnector3">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5" name="肘形接點 24"/>
          <p:cNvCxnSpPr/>
          <p:nvPr/>
        </p:nvCxnSpPr>
        <p:spPr>
          <a:xfrm>
            <a:off x="3464110" y="1514822"/>
            <a:ext cx="1103232" cy="181409"/>
          </a:xfrm>
          <a:prstGeom prst="bentConnector3">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6" name="肘形接點 25"/>
          <p:cNvCxnSpPr/>
          <p:nvPr/>
        </p:nvCxnSpPr>
        <p:spPr>
          <a:xfrm flipV="1">
            <a:off x="3476236" y="2525649"/>
            <a:ext cx="1103232" cy="319390"/>
          </a:xfrm>
          <a:prstGeom prst="bentConnector3">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7" name="肘形接點 26"/>
          <p:cNvCxnSpPr/>
          <p:nvPr/>
        </p:nvCxnSpPr>
        <p:spPr>
          <a:xfrm>
            <a:off x="3476236" y="2854602"/>
            <a:ext cx="1103232" cy="181409"/>
          </a:xfrm>
          <a:prstGeom prst="bentConnector3">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8" name="肘形接點 27"/>
          <p:cNvCxnSpPr/>
          <p:nvPr/>
        </p:nvCxnSpPr>
        <p:spPr>
          <a:xfrm flipV="1">
            <a:off x="3476236" y="4024903"/>
            <a:ext cx="1103232" cy="319390"/>
          </a:xfrm>
          <a:prstGeom prst="bentConnector3">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9" name="肘形接點 28"/>
          <p:cNvCxnSpPr/>
          <p:nvPr/>
        </p:nvCxnSpPr>
        <p:spPr>
          <a:xfrm>
            <a:off x="3476236" y="4353856"/>
            <a:ext cx="1103232" cy="181409"/>
          </a:xfrm>
          <a:prstGeom prst="bentConnector3">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肘形接點 29"/>
          <p:cNvCxnSpPr/>
          <p:nvPr/>
        </p:nvCxnSpPr>
        <p:spPr>
          <a:xfrm flipV="1">
            <a:off x="3429813" y="5407662"/>
            <a:ext cx="1103232" cy="319390"/>
          </a:xfrm>
          <a:prstGeom prst="bentConnector3">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1" name="肘形接點 30"/>
          <p:cNvCxnSpPr/>
          <p:nvPr/>
        </p:nvCxnSpPr>
        <p:spPr>
          <a:xfrm>
            <a:off x="3429813" y="5736615"/>
            <a:ext cx="1103232" cy="181409"/>
          </a:xfrm>
          <a:prstGeom prst="bentConnector3">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圓角矩形圖說文字 31"/>
          <p:cNvSpPr/>
          <p:nvPr/>
        </p:nvSpPr>
        <p:spPr>
          <a:xfrm>
            <a:off x="1881808" y="3210413"/>
            <a:ext cx="2625341" cy="925234"/>
          </a:xfrm>
          <a:prstGeom prst="wedgeRoundRectCallout">
            <a:avLst>
              <a:gd name="adj1" fmla="val -66944"/>
              <a:gd name="adj2" fmla="val -9401"/>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須明確說明每個合作單位分工，並與甘特圖查核點能相互對照</a:t>
            </a:r>
          </a:p>
        </p:txBody>
      </p:sp>
      <p:sp>
        <p:nvSpPr>
          <p:cNvPr id="33" name="標題 1"/>
          <p:cNvSpPr txBox="1">
            <a:spLocks/>
          </p:cNvSpPr>
          <p:nvPr/>
        </p:nvSpPr>
        <p:spPr>
          <a:xfrm>
            <a:off x="152399" y="269032"/>
            <a:ext cx="9125743" cy="542131"/>
          </a:xfrm>
          <a:prstGeom prst="rect">
            <a:avLst/>
          </a:prstGeom>
        </p:spPr>
        <p:txBody>
          <a:bodyPr vert="horz" lIns="91440" tIns="45720" rIns="91440" bIns="45720" rtlCol="0" anchor="ctr">
            <a:normAutofit fontScale="90000" lnSpcReduction="20000"/>
          </a:bodyPr>
          <a:lstStyle>
            <a:lvl1pPr algn="ctr" defTabSz="914400" rtl="0" eaLnBrk="1" latinLnBrk="0" hangingPunct="1">
              <a:spcBef>
                <a:spcPct val="0"/>
              </a:spcBef>
              <a:buNone/>
              <a:defRPr sz="4000" b="1" kern="1200">
                <a:solidFill>
                  <a:schemeClr val="tx1"/>
                </a:solidFill>
                <a:latin typeface="微軟正黑體" panose="020B0604030504040204" pitchFamily="34" charset="-120"/>
                <a:ea typeface="微軟正黑體" panose="020B0604030504040204" pitchFamily="34" charset="-120"/>
                <a:cs typeface="+mj-cs"/>
              </a:defRPr>
            </a:lvl1pPr>
          </a:lstStyle>
          <a:p>
            <a:r>
              <a:rPr lang="zh-TW" altLang="en-US"/>
              <a:t>四、工作進度規劃</a:t>
            </a:r>
          </a:p>
        </p:txBody>
      </p:sp>
    </p:spTree>
    <p:extLst>
      <p:ext uri="{BB962C8B-B14F-4D97-AF65-F5344CB8AC3E}">
        <p14:creationId xmlns:p14="http://schemas.microsoft.com/office/powerpoint/2010/main" val="54610638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四、工作進度規劃</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13</a:t>
            </a:fld>
            <a:endParaRPr lang="zh-TW" altLang="en-US"/>
          </a:p>
        </p:txBody>
      </p:sp>
      <p:graphicFrame>
        <p:nvGraphicFramePr>
          <p:cNvPr id="3" name="表格 2"/>
          <p:cNvGraphicFramePr>
            <a:graphicFrameLocks noGrp="1"/>
          </p:cNvGraphicFramePr>
          <p:nvPr>
            <p:extLst>
              <p:ext uri="{D42A27DB-BD31-4B8C-83A1-F6EECF244321}">
                <p14:modId xmlns:p14="http://schemas.microsoft.com/office/powerpoint/2010/main" val="1009432641"/>
              </p:ext>
            </p:extLst>
          </p:nvPr>
        </p:nvGraphicFramePr>
        <p:xfrm>
          <a:off x="238201" y="983286"/>
          <a:ext cx="8640957" cy="5410522"/>
        </p:xfrm>
        <a:graphic>
          <a:graphicData uri="http://schemas.openxmlformats.org/drawingml/2006/table">
            <a:tbl>
              <a:tblPr firstRow="1" firstCol="1" lastRow="1" lastCol="1" bandRow="1" bandCol="1">
                <a:tableStyleId>{5940675A-B579-460E-94D1-54222C63F5DA}</a:tableStyleId>
              </a:tblPr>
              <a:tblGrid>
                <a:gridCol w="2519688">
                  <a:extLst>
                    <a:ext uri="{9D8B030D-6E8A-4147-A177-3AD203B41FA5}">
                      <a16:colId xmlns:a16="http://schemas.microsoft.com/office/drawing/2014/main" val="20000"/>
                    </a:ext>
                  </a:extLst>
                </a:gridCol>
                <a:gridCol w="764650">
                  <a:extLst>
                    <a:ext uri="{9D8B030D-6E8A-4147-A177-3AD203B41FA5}">
                      <a16:colId xmlns:a16="http://schemas.microsoft.com/office/drawing/2014/main" val="20001"/>
                    </a:ext>
                  </a:extLst>
                </a:gridCol>
                <a:gridCol w="764650">
                  <a:extLst>
                    <a:ext uri="{9D8B030D-6E8A-4147-A177-3AD203B41FA5}">
                      <a16:colId xmlns:a16="http://schemas.microsoft.com/office/drawing/2014/main" val="20002"/>
                    </a:ext>
                  </a:extLst>
                </a:gridCol>
                <a:gridCol w="764650">
                  <a:extLst>
                    <a:ext uri="{9D8B030D-6E8A-4147-A177-3AD203B41FA5}">
                      <a16:colId xmlns:a16="http://schemas.microsoft.com/office/drawing/2014/main" val="20003"/>
                    </a:ext>
                  </a:extLst>
                </a:gridCol>
                <a:gridCol w="764650">
                  <a:extLst>
                    <a:ext uri="{9D8B030D-6E8A-4147-A177-3AD203B41FA5}">
                      <a16:colId xmlns:a16="http://schemas.microsoft.com/office/drawing/2014/main" val="20004"/>
                    </a:ext>
                  </a:extLst>
                </a:gridCol>
                <a:gridCol w="764650">
                  <a:extLst>
                    <a:ext uri="{9D8B030D-6E8A-4147-A177-3AD203B41FA5}">
                      <a16:colId xmlns:a16="http://schemas.microsoft.com/office/drawing/2014/main" val="20005"/>
                    </a:ext>
                  </a:extLst>
                </a:gridCol>
                <a:gridCol w="764650">
                  <a:extLst>
                    <a:ext uri="{9D8B030D-6E8A-4147-A177-3AD203B41FA5}">
                      <a16:colId xmlns:a16="http://schemas.microsoft.com/office/drawing/2014/main" val="20006"/>
                    </a:ext>
                  </a:extLst>
                </a:gridCol>
                <a:gridCol w="764650">
                  <a:extLst>
                    <a:ext uri="{9D8B030D-6E8A-4147-A177-3AD203B41FA5}">
                      <a16:colId xmlns:a16="http://schemas.microsoft.com/office/drawing/2014/main" val="20007"/>
                    </a:ext>
                  </a:extLst>
                </a:gridCol>
                <a:gridCol w="768719">
                  <a:extLst>
                    <a:ext uri="{9D8B030D-6E8A-4147-A177-3AD203B41FA5}">
                      <a16:colId xmlns:a16="http://schemas.microsoft.com/office/drawing/2014/main" val="20008"/>
                    </a:ext>
                  </a:extLst>
                </a:gridCol>
              </a:tblGrid>
              <a:tr h="350487">
                <a:tc gridSpan="9">
                  <a:txBody>
                    <a:bodyPr/>
                    <a:lstStyle/>
                    <a:p>
                      <a:pPr algn="ctr" fontAlgn="base">
                        <a:spcAft>
                          <a:spcPts val="0"/>
                        </a:spcAft>
                      </a:pPr>
                      <a:r>
                        <a:rPr lang="zh-TW" altLang="en-US" sz="1600" b="1" kern="100">
                          <a:solidFill>
                            <a:schemeClr val="bg1"/>
                          </a:solidFill>
                          <a:effectLst/>
                          <a:latin typeface="微軟正黑體" panose="020B0604030504040204" pitchFamily="34" charset="-120"/>
                          <a:ea typeface="微軟正黑體" panose="020B0604030504040204" pitchFamily="34" charset="-120"/>
                          <a:cs typeface="CG Times"/>
                        </a:rPr>
                        <a:t>甘特圖</a:t>
                      </a:r>
                      <a:endParaRPr lang="zh-TW" sz="1600" b="1" kern="100">
                        <a:solidFill>
                          <a:schemeClr val="bg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accent2"/>
                    </a:solidFill>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0"/>
                  </a:ext>
                </a:extLst>
              </a:tr>
              <a:tr h="191669">
                <a:tc rowSpan="2">
                  <a:txBody>
                    <a:bodyPr/>
                    <a:lstStyle/>
                    <a:p>
                      <a:pPr algn="ctr" fontAlgn="base">
                        <a:spcAft>
                          <a:spcPts val="0"/>
                        </a:spcAft>
                      </a:pPr>
                      <a:r>
                        <a:rPr lang="zh-TW" sz="1600" b="1" kern="0">
                          <a:solidFill>
                            <a:schemeClr val="tx1"/>
                          </a:solidFill>
                          <a:effectLst/>
                          <a:latin typeface="微軟正黑體" panose="020B0604030504040204" pitchFamily="34" charset="-120"/>
                          <a:ea typeface="微軟正黑體" panose="020B0604030504040204" pitchFamily="34" charset="-120"/>
                        </a:rPr>
                        <a:t>工作項目</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bg1">
                        <a:lumMod val="85000"/>
                      </a:schemeClr>
                    </a:solidFill>
                  </a:tcPr>
                </a:tc>
                <a:tc gridSpan="8">
                  <a:txBody>
                    <a:bodyPr/>
                    <a:lstStyle/>
                    <a:p>
                      <a:pPr algn="ctr" fontAlgn="base">
                        <a:spcAft>
                          <a:spcPts val="0"/>
                        </a:spcAft>
                      </a:pPr>
                      <a:r>
                        <a:rPr lang="en-US" sz="1600" b="1" kern="0">
                          <a:solidFill>
                            <a:schemeClr val="tx1"/>
                          </a:solidFill>
                          <a:effectLst/>
                          <a:latin typeface="微軟正黑體" panose="020B0604030504040204" pitchFamily="34" charset="-120"/>
                          <a:ea typeface="微軟正黑體" panose="020B0604030504040204" pitchFamily="34" charset="-120"/>
                        </a:rPr>
                        <a:t>1</a:t>
                      </a:r>
                      <a:r>
                        <a:rPr lang="en-US" altLang="zh-TW" sz="1600" b="1" kern="0">
                          <a:solidFill>
                            <a:schemeClr val="tx1"/>
                          </a:solidFill>
                          <a:effectLst/>
                          <a:latin typeface="微軟正黑體" panose="020B0604030504040204" pitchFamily="34" charset="-120"/>
                          <a:ea typeface="微軟正黑體" panose="020B0604030504040204" pitchFamily="34" charset="-120"/>
                        </a:rPr>
                        <a:t>12</a:t>
                      </a:r>
                      <a:r>
                        <a:rPr lang="zh-TW" sz="1600" b="1" kern="0">
                          <a:solidFill>
                            <a:schemeClr val="tx1"/>
                          </a:solidFill>
                          <a:effectLst/>
                          <a:latin typeface="微軟正黑體" panose="020B0604030504040204" pitchFamily="34" charset="-120"/>
                          <a:ea typeface="微軟正黑體" panose="020B0604030504040204" pitchFamily="34" charset="-120"/>
                        </a:rPr>
                        <a:t>年度</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0" marR="0" marT="0" marB="0">
                    <a:solidFill>
                      <a:schemeClr val="bg1">
                        <a:lumMod val="85000"/>
                      </a:schemeClr>
                    </a:solidFill>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1"/>
                  </a:ext>
                </a:extLst>
              </a:tr>
              <a:tr h="235861">
                <a:tc vMerge="1">
                  <a:txBody>
                    <a:bodyPr/>
                    <a:lstStyle/>
                    <a:p>
                      <a:endParaRPr lang="zh-TW" altLang="en-US"/>
                    </a:p>
                  </a:txBody>
                  <a:tcPr/>
                </a:tc>
                <a:tc>
                  <a:txBody>
                    <a:bodyPr/>
                    <a:lstStyle/>
                    <a:p>
                      <a:pPr algn="ctr" fontAlgn="base">
                        <a:spcAft>
                          <a:spcPts val="0"/>
                        </a:spcAft>
                      </a:pPr>
                      <a:r>
                        <a:rPr lang="en-US" sz="1600" b="1" kern="0">
                          <a:solidFill>
                            <a:schemeClr val="tx1"/>
                          </a:solidFill>
                          <a:effectLst/>
                          <a:latin typeface="微軟正黑體" panose="020B0604030504040204" pitchFamily="34" charset="-120"/>
                          <a:ea typeface="微軟正黑體" panose="020B0604030504040204" pitchFamily="34" charset="-120"/>
                        </a:rPr>
                        <a:t>4</a:t>
                      </a:r>
                      <a:r>
                        <a:rPr lang="zh-TW" sz="1600" b="1" kern="0">
                          <a:solidFill>
                            <a:schemeClr val="tx1"/>
                          </a:solidFill>
                          <a:effectLst/>
                          <a:latin typeface="微軟正黑體" panose="020B0604030504040204" pitchFamily="34" charset="-120"/>
                          <a:ea typeface="微軟正黑體" panose="020B0604030504040204" pitchFamily="34" charset="-120"/>
                        </a:rPr>
                        <a:t>月</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bg1">
                        <a:lumMod val="85000"/>
                      </a:schemeClr>
                    </a:solidFill>
                  </a:tcPr>
                </a:tc>
                <a:tc>
                  <a:txBody>
                    <a:bodyPr/>
                    <a:lstStyle/>
                    <a:p>
                      <a:pPr algn="ctr" fontAlgn="base">
                        <a:spcAft>
                          <a:spcPts val="0"/>
                        </a:spcAft>
                      </a:pPr>
                      <a:r>
                        <a:rPr lang="en-US" sz="1600" b="1" kern="0">
                          <a:solidFill>
                            <a:schemeClr val="tx1"/>
                          </a:solidFill>
                          <a:effectLst/>
                          <a:latin typeface="微軟正黑體" panose="020B0604030504040204" pitchFamily="34" charset="-120"/>
                          <a:ea typeface="微軟正黑體" panose="020B0604030504040204" pitchFamily="34" charset="-120"/>
                        </a:rPr>
                        <a:t>5</a:t>
                      </a:r>
                      <a:r>
                        <a:rPr lang="zh-TW" sz="1600" b="1" kern="0">
                          <a:solidFill>
                            <a:schemeClr val="tx1"/>
                          </a:solidFill>
                          <a:effectLst/>
                          <a:latin typeface="微軟正黑體" panose="020B0604030504040204" pitchFamily="34" charset="-120"/>
                          <a:ea typeface="微軟正黑體" panose="020B0604030504040204" pitchFamily="34" charset="-120"/>
                        </a:rPr>
                        <a:t>月</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bg1">
                        <a:lumMod val="85000"/>
                      </a:schemeClr>
                    </a:solidFill>
                  </a:tcPr>
                </a:tc>
                <a:tc>
                  <a:txBody>
                    <a:bodyPr/>
                    <a:lstStyle/>
                    <a:p>
                      <a:pPr algn="ctr" fontAlgn="base">
                        <a:spcAft>
                          <a:spcPts val="0"/>
                        </a:spcAft>
                      </a:pPr>
                      <a:r>
                        <a:rPr lang="en-US" sz="1600" b="1" kern="0">
                          <a:solidFill>
                            <a:schemeClr val="tx1"/>
                          </a:solidFill>
                          <a:effectLst/>
                          <a:latin typeface="微軟正黑體" panose="020B0604030504040204" pitchFamily="34" charset="-120"/>
                          <a:ea typeface="微軟正黑體" panose="020B0604030504040204" pitchFamily="34" charset="-120"/>
                        </a:rPr>
                        <a:t>6</a:t>
                      </a:r>
                      <a:r>
                        <a:rPr lang="zh-TW" sz="1600" b="1" kern="0">
                          <a:solidFill>
                            <a:schemeClr val="tx1"/>
                          </a:solidFill>
                          <a:effectLst/>
                          <a:latin typeface="微軟正黑體" panose="020B0604030504040204" pitchFamily="34" charset="-120"/>
                          <a:ea typeface="微軟正黑體" panose="020B0604030504040204" pitchFamily="34" charset="-120"/>
                        </a:rPr>
                        <a:t>月</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bg1">
                        <a:lumMod val="85000"/>
                      </a:schemeClr>
                    </a:solidFill>
                  </a:tcPr>
                </a:tc>
                <a:tc>
                  <a:txBody>
                    <a:bodyPr/>
                    <a:lstStyle/>
                    <a:p>
                      <a:pPr algn="ctr" fontAlgn="base">
                        <a:spcAft>
                          <a:spcPts val="0"/>
                        </a:spcAft>
                      </a:pPr>
                      <a:r>
                        <a:rPr lang="en-US" sz="1600" b="1" kern="0">
                          <a:solidFill>
                            <a:schemeClr val="tx1"/>
                          </a:solidFill>
                          <a:effectLst/>
                          <a:latin typeface="微軟正黑體" panose="020B0604030504040204" pitchFamily="34" charset="-120"/>
                          <a:ea typeface="微軟正黑體" panose="020B0604030504040204" pitchFamily="34" charset="-120"/>
                        </a:rPr>
                        <a:t>7</a:t>
                      </a:r>
                      <a:r>
                        <a:rPr lang="zh-TW" sz="1600" b="1" kern="0">
                          <a:solidFill>
                            <a:schemeClr val="tx1"/>
                          </a:solidFill>
                          <a:effectLst/>
                          <a:latin typeface="微軟正黑體" panose="020B0604030504040204" pitchFamily="34" charset="-120"/>
                          <a:ea typeface="微軟正黑體" panose="020B0604030504040204" pitchFamily="34" charset="-120"/>
                        </a:rPr>
                        <a:t>月</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bg1">
                        <a:lumMod val="85000"/>
                      </a:schemeClr>
                    </a:solidFill>
                  </a:tcPr>
                </a:tc>
                <a:tc>
                  <a:txBody>
                    <a:bodyPr/>
                    <a:lstStyle/>
                    <a:p>
                      <a:pPr algn="ctr" fontAlgn="base">
                        <a:spcAft>
                          <a:spcPts val="0"/>
                        </a:spcAft>
                      </a:pPr>
                      <a:r>
                        <a:rPr lang="en-US" sz="1600" b="1" kern="0">
                          <a:solidFill>
                            <a:schemeClr val="tx1"/>
                          </a:solidFill>
                          <a:effectLst/>
                          <a:latin typeface="微軟正黑體" panose="020B0604030504040204" pitchFamily="34" charset="-120"/>
                          <a:ea typeface="微軟正黑體" panose="020B0604030504040204" pitchFamily="34" charset="-120"/>
                        </a:rPr>
                        <a:t>8</a:t>
                      </a:r>
                      <a:r>
                        <a:rPr lang="zh-TW" sz="1600" b="1" kern="0">
                          <a:solidFill>
                            <a:schemeClr val="tx1"/>
                          </a:solidFill>
                          <a:effectLst/>
                          <a:latin typeface="微軟正黑體" panose="020B0604030504040204" pitchFamily="34" charset="-120"/>
                          <a:ea typeface="微軟正黑體" panose="020B0604030504040204" pitchFamily="34" charset="-120"/>
                        </a:rPr>
                        <a:t>月</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bg1">
                        <a:lumMod val="85000"/>
                      </a:schemeClr>
                    </a:solidFill>
                  </a:tcPr>
                </a:tc>
                <a:tc>
                  <a:txBody>
                    <a:bodyPr/>
                    <a:lstStyle/>
                    <a:p>
                      <a:pPr algn="ctr" fontAlgn="base">
                        <a:spcAft>
                          <a:spcPts val="0"/>
                        </a:spcAft>
                      </a:pPr>
                      <a:r>
                        <a:rPr lang="en-US" sz="1600" b="1" kern="0">
                          <a:solidFill>
                            <a:schemeClr val="tx1"/>
                          </a:solidFill>
                          <a:effectLst/>
                          <a:latin typeface="微軟正黑體" panose="020B0604030504040204" pitchFamily="34" charset="-120"/>
                          <a:ea typeface="微軟正黑體" panose="020B0604030504040204" pitchFamily="34" charset="-120"/>
                        </a:rPr>
                        <a:t>9</a:t>
                      </a:r>
                      <a:r>
                        <a:rPr lang="zh-TW" sz="1600" b="1" kern="0">
                          <a:solidFill>
                            <a:schemeClr val="tx1"/>
                          </a:solidFill>
                          <a:effectLst/>
                          <a:latin typeface="微軟正黑體" panose="020B0604030504040204" pitchFamily="34" charset="-120"/>
                          <a:ea typeface="微軟正黑體" panose="020B0604030504040204" pitchFamily="34" charset="-120"/>
                        </a:rPr>
                        <a:t>月</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bg1">
                        <a:lumMod val="85000"/>
                      </a:schemeClr>
                    </a:solidFill>
                  </a:tcPr>
                </a:tc>
                <a:tc>
                  <a:txBody>
                    <a:bodyPr/>
                    <a:lstStyle/>
                    <a:p>
                      <a:pPr algn="ctr" fontAlgn="base">
                        <a:spcAft>
                          <a:spcPts val="0"/>
                        </a:spcAft>
                      </a:pPr>
                      <a:r>
                        <a:rPr lang="en-US" sz="1600" b="1" kern="0" spc="140">
                          <a:solidFill>
                            <a:schemeClr val="tx1"/>
                          </a:solidFill>
                          <a:effectLst/>
                          <a:latin typeface="微軟正黑體" panose="020B0604030504040204" pitchFamily="34" charset="-120"/>
                          <a:ea typeface="微軟正黑體" panose="020B0604030504040204" pitchFamily="34" charset="-120"/>
                        </a:rPr>
                        <a:t>10</a:t>
                      </a:r>
                      <a:r>
                        <a:rPr lang="zh-TW" sz="1600" b="1" kern="0" spc="-30">
                          <a:solidFill>
                            <a:schemeClr val="tx1"/>
                          </a:solidFill>
                          <a:effectLst/>
                          <a:latin typeface="微軟正黑體" panose="020B0604030504040204" pitchFamily="34" charset="-120"/>
                          <a:ea typeface="微軟正黑體" panose="020B0604030504040204" pitchFamily="34" charset="-120"/>
                        </a:rPr>
                        <a:t>月</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bg1">
                        <a:lumMod val="85000"/>
                      </a:schemeClr>
                    </a:solidFill>
                  </a:tcPr>
                </a:tc>
                <a:tc>
                  <a:txBody>
                    <a:bodyPr/>
                    <a:lstStyle/>
                    <a:p>
                      <a:pPr algn="ctr" fontAlgn="base">
                        <a:spcAft>
                          <a:spcPts val="0"/>
                        </a:spcAft>
                      </a:pPr>
                      <a:r>
                        <a:rPr lang="en-US" sz="1600" b="1" kern="0" spc="140">
                          <a:solidFill>
                            <a:schemeClr val="tx1"/>
                          </a:solidFill>
                          <a:effectLst/>
                          <a:latin typeface="微軟正黑體" panose="020B0604030504040204" pitchFamily="34" charset="-120"/>
                          <a:ea typeface="微軟正黑體" panose="020B0604030504040204" pitchFamily="34" charset="-120"/>
                        </a:rPr>
                        <a:t>11</a:t>
                      </a:r>
                      <a:r>
                        <a:rPr lang="zh-TW" sz="1600" b="1" kern="0" spc="-30">
                          <a:solidFill>
                            <a:schemeClr val="tx1"/>
                          </a:solidFill>
                          <a:effectLst/>
                          <a:latin typeface="微軟正黑體" panose="020B0604030504040204" pitchFamily="34" charset="-120"/>
                          <a:ea typeface="微軟正黑體" panose="020B0604030504040204" pitchFamily="34" charset="-120"/>
                        </a:rPr>
                        <a:t>月</a:t>
                      </a:r>
                      <a:endParaRPr lang="zh-TW" sz="1600" b="1" kern="100">
                        <a:solidFill>
                          <a:schemeClr val="tx1"/>
                        </a:solidFill>
                        <a:effectLst/>
                        <a:latin typeface="微軟正黑體" panose="020B0604030504040204" pitchFamily="34" charset="-120"/>
                        <a:ea typeface="微軟正黑體" panose="020B0604030504040204" pitchFamily="34" charset="-120"/>
                        <a:cs typeface="CG Times"/>
                      </a:endParaRPr>
                    </a:p>
                  </a:txBody>
                  <a:tcPr marL="38100" marR="38100" marT="25400" marB="25400" anchor="ctr">
                    <a:solidFill>
                      <a:schemeClr val="bg1">
                        <a:lumMod val="85000"/>
                      </a:schemeClr>
                    </a:solidFill>
                  </a:tcPr>
                </a:tc>
                <a:extLst>
                  <a:ext uri="{0D108BD9-81ED-4DB2-BD59-A6C34878D82A}">
                    <a16:rowId xmlns:a16="http://schemas.microsoft.com/office/drawing/2014/main" val="10002"/>
                  </a:ext>
                </a:extLst>
              </a:tr>
              <a:tr h="502395">
                <a:tc>
                  <a:txBody>
                    <a:bodyPr/>
                    <a:lstStyle/>
                    <a:p>
                      <a:pPr marL="0" marR="63500" indent="0" algn="l" fontAlgn="base">
                        <a:spcAft>
                          <a:spcPts val="0"/>
                        </a:spcAft>
                      </a:pPr>
                      <a:r>
                        <a:rPr 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a:t>
                      </a:r>
                      <a:r>
                        <a:rPr 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、工作細項</a:t>
                      </a:r>
                      <a:endParaRPr lang="zh-TW" sz="14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p>
                      <a:pPr marL="63500" marR="63500" algn="l" fontAlgn="base">
                        <a:spcAft>
                          <a:spcPts val="0"/>
                        </a:spcAft>
                      </a:pPr>
                      <a:r>
                        <a:rPr 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r>
                        <a:rPr 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單位名稱</a:t>
                      </a:r>
                      <a:r>
                        <a:rPr 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endParaRPr lang="zh-TW" sz="14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38100" marR="38100" marT="25400" marB="25400" anchor="ct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marL="0" marR="0" indent="0" algn="ctr" defTabSz="914400" rtl="0" eaLnBrk="1" fontAlgn="base" latinLnBrk="0" hangingPunct="1">
                        <a:lnSpc>
                          <a:spcPct val="100000"/>
                        </a:lnSpc>
                        <a:spcBef>
                          <a:spcPts val="0"/>
                        </a:spcBef>
                        <a:spcAft>
                          <a:spcPts val="0"/>
                        </a:spcAft>
                        <a:buClrTx/>
                        <a:buSzTx/>
                        <a:buFontTx/>
                        <a:buNone/>
                        <a:tabLst/>
                        <a:defRPr/>
                      </a:pPr>
                      <a:endParaRPr lang="zh-TW" altLang="zh-TW" sz="1400" kern="100">
                        <a:solidFill>
                          <a:schemeClr val="tx1"/>
                        </a:solidFill>
                        <a:effectLst/>
                        <a:latin typeface="微軟正黑體" panose="020B0604030504040204" pitchFamily="34" charset="-120"/>
                        <a:ea typeface="微軟正黑體" panose="020B0604030504040204" pitchFamily="34" charset="-120"/>
                        <a:cs typeface="+mn-c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extLst>
                  <a:ext uri="{0D108BD9-81ED-4DB2-BD59-A6C34878D82A}">
                    <a16:rowId xmlns:a16="http://schemas.microsoft.com/office/drawing/2014/main" val="10003"/>
                  </a:ext>
                </a:extLst>
              </a:tr>
              <a:tr h="502395">
                <a:tc>
                  <a:txBody>
                    <a:bodyPr/>
                    <a:lstStyle/>
                    <a:p>
                      <a:pPr marL="0" marR="63500" indent="0" algn="l" fontAlgn="base">
                        <a:spcAft>
                          <a:spcPts val="0"/>
                        </a:spcAft>
                      </a:pPr>
                      <a:r>
                        <a:rPr 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B</a:t>
                      </a:r>
                      <a:r>
                        <a:rPr 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、工作細項</a:t>
                      </a:r>
                      <a:endParaRPr lang="zh-TW" sz="14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p>
                      <a:pPr marL="63500" marR="63500" algn="l" fontAlgn="base">
                        <a:spcAft>
                          <a:spcPts val="0"/>
                        </a:spcAft>
                      </a:pPr>
                      <a:r>
                        <a:rPr 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r>
                        <a:rPr 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單位名稱</a:t>
                      </a:r>
                      <a:r>
                        <a:rPr 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endParaRPr lang="zh-TW" sz="14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38100" marR="38100" marT="25400" marB="25400" anchor="ct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marL="0" marR="0" indent="0" algn="ctr" defTabSz="914400" rtl="0" eaLnBrk="1" fontAlgn="base" latinLnBrk="0" hangingPunct="1">
                        <a:lnSpc>
                          <a:spcPct val="100000"/>
                        </a:lnSpc>
                        <a:spcBef>
                          <a:spcPts val="0"/>
                        </a:spcBef>
                        <a:spcAft>
                          <a:spcPts val="0"/>
                        </a:spcAft>
                        <a:buClrTx/>
                        <a:buSzTx/>
                        <a:buFontTx/>
                        <a:buNone/>
                        <a:tabLst/>
                        <a:defRPr/>
                      </a:pPr>
                      <a:endParaRPr lang="zh-TW" sz="1400" kern="100">
                        <a:solidFill>
                          <a:schemeClr val="tx1"/>
                        </a:solidFill>
                        <a:effectLst/>
                        <a:latin typeface="微軟正黑體" panose="020B0604030504040204" pitchFamily="34" charset="-120"/>
                        <a:ea typeface="微軟正黑體" panose="020B0604030504040204" pitchFamily="34" charset="-120"/>
                        <a:cs typeface="+mn-c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extLst>
                  <a:ext uri="{0D108BD9-81ED-4DB2-BD59-A6C34878D82A}">
                    <a16:rowId xmlns:a16="http://schemas.microsoft.com/office/drawing/2014/main" val="10004"/>
                  </a:ext>
                </a:extLst>
              </a:tr>
              <a:tr h="502395">
                <a:tc>
                  <a:txBody>
                    <a:bodyPr/>
                    <a:lstStyle/>
                    <a:p>
                      <a:pPr marL="0" marR="63500" indent="0" algn="l" fontAlgn="base">
                        <a:spcAft>
                          <a:spcPts val="0"/>
                        </a:spcAft>
                      </a:pPr>
                      <a:r>
                        <a:rPr 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C</a:t>
                      </a:r>
                      <a:r>
                        <a:rPr lang="en-US" alt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-1</a:t>
                      </a:r>
                      <a:r>
                        <a:rPr 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r>
                        <a:rPr lang="zh-TW" alt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自主宣告減量轉型承諾</a:t>
                      </a:r>
                      <a:endParaRPr lang="en-US" alt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endParaRPr>
                    </a:p>
                    <a:p>
                      <a:pPr marL="0" marR="63500" indent="0" algn="l" fontAlgn="base">
                        <a:spcAft>
                          <a:spcPts val="0"/>
                        </a:spcAft>
                      </a:pPr>
                      <a:r>
                        <a:rPr lang="en-US" alt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r>
                        <a:rPr lang="zh-TW" alt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主導提案中小企業</a:t>
                      </a:r>
                      <a:r>
                        <a:rPr lang="en-US" alt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endParaRPr lang="zh-TW" sz="14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38100" marR="38100" marT="25400" marB="25400" anchor="ct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extLst>
                  <a:ext uri="{0D108BD9-81ED-4DB2-BD59-A6C34878D82A}">
                    <a16:rowId xmlns:a16="http://schemas.microsoft.com/office/drawing/2014/main" val="10005"/>
                  </a:ext>
                </a:extLst>
              </a:tr>
              <a:tr h="502395">
                <a:tc>
                  <a:txBody>
                    <a:bodyPr/>
                    <a:lstStyle/>
                    <a:p>
                      <a:pPr marL="0" marR="63500" indent="0" algn="l" defTabSz="914400" rtl="0" eaLnBrk="1" fontAlgn="base" latinLnBrk="0" hangingPunct="1">
                        <a:lnSpc>
                          <a:spcPct val="100000"/>
                        </a:lnSpc>
                        <a:spcBef>
                          <a:spcPts val="0"/>
                        </a:spcBef>
                        <a:spcAft>
                          <a:spcPts val="0"/>
                        </a:spcAft>
                        <a:buClrTx/>
                        <a:buSzTx/>
                        <a:buFontTx/>
                        <a:buNone/>
                        <a:tabLst/>
                        <a:defRPr/>
                      </a:pPr>
                      <a:r>
                        <a:rPr lang="en-US" altLang="zh-TW" sz="1200" kern="100" dirty="0">
                          <a:solidFill>
                            <a:schemeClr val="tx1"/>
                          </a:solidFill>
                          <a:effectLst/>
                          <a:latin typeface="微軟正黑體" panose="020B0604030504040204" pitchFamily="34" charset="-120"/>
                          <a:ea typeface="微軟正黑體" panose="020B0604030504040204" pitchFamily="34" charset="-120"/>
                          <a:cs typeface="CG Times"/>
                        </a:rPr>
                        <a:t>C-2</a:t>
                      </a:r>
                      <a:r>
                        <a:rPr lang="zh-TW" altLang="en-US" sz="1200" kern="100" dirty="0">
                          <a:solidFill>
                            <a:schemeClr val="tx1"/>
                          </a:solidFill>
                          <a:effectLst/>
                          <a:latin typeface="微軟正黑體" panose="020B0604030504040204" pitchFamily="34" charset="-120"/>
                          <a:ea typeface="微軟正黑體" panose="020B0604030504040204" pitchFamily="34" charset="-120"/>
                          <a:cs typeface="CG Times"/>
                        </a:rPr>
                        <a:t>、估算內部碳定價</a:t>
                      </a:r>
                      <a:endParaRPr lang="en-US" altLang="zh-TW" sz="1200" kern="100" dirty="0">
                        <a:solidFill>
                          <a:schemeClr val="tx1"/>
                        </a:solidFill>
                        <a:effectLst/>
                        <a:latin typeface="微軟正黑體" panose="020B0604030504040204" pitchFamily="34" charset="-120"/>
                        <a:ea typeface="微軟正黑體" panose="020B0604030504040204" pitchFamily="34" charset="-120"/>
                        <a:cs typeface="CG Times"/>
                      </a:endParaRPr>
                    </a:p>
                    <a:p>
                      <a:pPr marL="0" marR="63500" lvl="0" indent="0" algn="l" defTabSz="914400" rtl="0" eaLnBrk="1" fontAlgn="base" latinLnBrk="0" hangingPunct="1">
                        <a:lnSpc>
                          <a:spcPct val="100000"/>
                        </a:lnSpc>
                        <a:spcBef>
                          <a:spcPts val="0"/>
                        </a:spcBef>
                        <a:spcAft>
                          <a:spcPts val="0"/>
                        </a:spcAft>
                        <a:buClrTx/>
                        <a:buSzTx/>
                        <a:buFontTx/>
                        <a:buNone/>
                        <a:tabLst/>
                        <a:defRPr/>
                      </a:pPr>
                      <a:r>
                        <a:rPr lang="en-US" alt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r>
                        <a:rPr lang="zh-TW" alt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主導提案中小企業</a:t>
                      </a:r>
                      <a:r>
                        <a:rPr lang="en-US" alt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endParaRPr lang="zh-TW" altLang="zh-TW" sz="14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38100" marR="38100" marT="25400" marB="25400" anchor="ct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extLst>
                  <a:ext uri="{0D108BD9-81ED-4DB2-BD59-A6C34878D82A}">
                    <a16:rowId xmlns:a16="http://schemas.microsoft.com/office/drawing/2014/main" val="10006"/>
                  </a:ext>
                </a:extLst>
              </a:tr>
              <a:tr h="502395">
                <a:tc>
                  <a:txBody>
                    <a:bodyPr/>
                    <a:lstStyle/>
                    <a:p>
                      <a:pPr marL="0" marR="63500" indent="0" algn="l" defTabSz="914400" rtl="0" eaLnBrk="1" fontAlgn="base" latinLnBrk="0" hangingPunct="1">
                        <a:lnSpc>
                          <a:spcPct val="100000"/>
                        </a:lnSpc>
                        <a:spcBef>
                          <a:spcPts val="0"/>
                        </a:spcBef>
                        <a:spcAft>
                          <a:spcPts val="0"/>
                        </a:spcAft>
                        <a:buClrTx/>
                        <a:buSzTx/>
                        <a:buFontTx/>
                        <a:buNone/>
                        <a:tabLst/>
                        <a:defRPr/>
                      </a:pPr>
                      <a:r>
                        <a:rPr lang="en-US" altLang="zh-TW" sz="1200" kern="100" dirty="0">
                          <a:solidFill>
                            <a:schemeClr val="tx1"/>
                          </a:solidFill>
                          <a:effectLst/>
                          <a:latin typeface="微軟正黑體" panose="020B0604030504040204" pitchFamily="34" charset="-120"/>
                          <a:ea typeface="微軟正黑體" panose="020B0604030504040204" pitchFamily="34" charset="-120"/>
                          <a:cs typeface="CG Times"/>
                        </a:rPr>
                        <a:t>C-3</a:t>
                      </a:r>
                      <a:r>
                        <a:rPr lang="zh-TW" altLang="en-US" sz="1200" kern="100" dirty="0">
                          <a:solidFill>
                            <a:schemeClr val="tx1"/>
                          </a:solidFill>
                          <a:effectLst/>
                          <a:latin typeface="微軟正黑體" panose="020B0604030504040204" pitchFamily="34" charset="-120"/>
                          <a:ea typeface="微軟正黑體" panose="020B0604030504040204" pitchFamily="34" charset="-120"/>
                          <a:cs typeface="CG Times"/>
                        </a:rPr>
                        <a:t>、完備深度碳盤查清冊</a:t>
                      </a:r>
                      <a:endParaRPr lang="en-US" altLang="zh-TW" sz="1200" kern="100" dirty="0">
                        <a:solidFill>
                          <a:schemeClr val="tx1"/>
                        </a:solidFill>
                        <a:effectLst/>
                        <a:latin typeface="微軟正黑體" panose="020B0604030504040204" pitchFamily="34" charset="-120"/>
                        <a:ea typeface="微軟正黑體" panose="020B0604030504040204" pitchFamily="34" charset="-120"/>
                        <a:cs typeface="CG Times"/>
                      </a:endParaRPr>
                    </a:p>
                    <a:p>
                      <a:pPr marL="0" marR="63500" lvl="0" indent="0" algn="l" defTabSz="914400" rtl="0" eaLnBrk="1" fontAlgn="base" latinLnBrk="0" hangingPunct="1">
                        <a:lnSpc>
                          <a:spcPct val="100000"/>
                        </a:lnSpc>
                        <a:spcBef>
                          <a:spcPts val="0"/>
                        </a:spcBef>
                        <a:spcAft>
                          <a:spcPts val="0"/>
                        </a:spcAft>
                        <a:buClrTx/>
                        <a:buSzTx/>
                        <a:buFontTx/>
                        <a:buNone/>
                        <a:tabLst/>
                        <a:defRPr/>
                      </a:pPr>
                      <a:r>
                        <a:rPr lang="en-US" alt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r>
                        <a:rPr lang="zh-TW" altLang="en-US"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主導提案中小企業</a:t>
                      </a:r>
                      <a:r>
                        <a:rPr lang="en-US" altLang="zh-TW" sz="1200" kern="0" dirty="0">
                          <a:effectLst/>
                          <a:latin typeface="微軟正黑體" panose="020B0604030504040204" pitchFamily="34" charset="-120"/>
                          <a:ea typeface="微軟正黑體" panose="020B0604030504040204" pitchFamily="34" charset="-120"/>
                          <a:cs typeface="Times New Roman" panose="02020603050405020304" pitchFamily="18" charset="0"/>
                        </a:rPr>
                        <a:t>)</a:t>
                      </a:r>
                      <a:endParaRPr lang="zh-TW" altLang="zh-TW" sz="14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38100" marR="38100" marT="25400" marB="25400" anchor="ct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extLst>
                  <a:ext uri="{0D108BD9-81ED-4DB2-BD59-A6C34878D82A}">
                    <a16:rowId xmlns:a16="http://schemas.microsoft.com/office/drawing/2014/main" val="10011"/>
                  </a:ext>
                </a:extLst>
              </a:tr>
              <a:tr h="502395">
                <a:tc>
                  <a:txBody>
                    <a:bodyPr/>
                    <a:lstStyle/>
                    <a:p>
                      <a:pPr fontAlgn="base">
                        <a:spcAft>
                          <a:spcPts val="0"/>
                        </a:spcAft>
                      </a:pPr>
                      <a:r>
                        <a:rPr lang="en-US" altLang="zh-TW" sz="1200" kern="100" dirty="0">
                          <a:solidFill>
                            <a:schemeClr val="tx1"/>
                          </a:solidFill>
                          <a:effectLst/>
                          <a:latin typeface="微軟正黑體" panose="020B0604030504040204" pitchFamily="34" charset="-120"/>
                          <a:ea typeface="微軟正黑體" panose="020B0604030504040204" pitchFamily="34" charset="-120"/>
                          <a:cs typeface="CG Times"/>
                        </a:rPr>
                        <a:t>D</a:t>
                      </a:r>
                      <a:r>
                        <a:rPr lang="zh-TW" altLang="en-US" sz="1200" kern="100" dirty="0">
                          <a:solidFill>
                            <a:schemeClr val="tx1"/>
                          </a:solidFill>
                          <a:effectLst/>
                          <a:latin typeface="微軟正黑體" panose="020B0604030504040204" pitchFamily="34" charset="-120"/>
                          <a:ea typeface="微軟正黑體" panose="020B0604030504040204" pitchFamily="34" charset="-120"/>
                          <a:cs typeface="CG Times"/>
                        </a:rPr>
                        <a:t>、</a:t>
                      </a:r>
                      <a:r>
                        <a:rPr lang="zh-TW" altLang="en-US" sz="1200" kern="100" dirty="0">
                          <a:effectLst/>
                          <a:latin typeface="微軟正黑體" panose="020B0604030504040204" pitchFamily="34" charset="-120"/>
                          <a:ea typeface="微軟正黑體" panose="020B0604030504040204" pitchFamily="34" charset="-120"/>
                          <a:cs typeface="CG Times"/>
                        </a:rPr>
                        <a:t>期中報告</a:t>
                      </a: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marL="0" algn="ctr" defTabSz="914400" rtl="0" eaLnBrk="1" fontAlgn="base" latinLnBrk="0" hangingPunct="1">
                        <a:spcAft>
                          <a:spcPts val="0"/>
                        </a:spcAft>
                      </a:pPr>
                      <a:endParaRPr lang="zh-TW" sz="1400" kern="100">
                        <a:solidFill>
                          <a:schemeClr val="tx1"/>
                        </a:solidFill>
                        <a:effectLst/>
                        <a:latin typeface="微軟正黑體" panose="020B0604030504040204" pitchFamily="34" charset="-120"/>
                        <a:ea typeface="微軟正黑體" panose="020B0604030504040204" pitchFamily="34" charset="-120"/>
                        <a:cs typeface="+mn-c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extLst>
                  <a:ext uri="{0D108BD9-81ED-4DB2-BD59-A6C34878D82A}">
                    <a16:rowId xmlns:a16="http://schemas.microsoft.com/office/drawing/2014/main" val="10007"/>
                  </a:ext>
                </a:extLst>
              </a:tr>
              <a:tr h="502395">
                <a:tc>
                  <a:txBody>
                    <a:bodyPr/>
                    <a:lstStyle/>
                    <a:p>
                      <a:pPr fontAlgn="base">
                        <a:spcAft>
                          <a:spcPts val="0"/>
                        </a:spcAft>
                      </a:pPr>
                      <a:r>
                        <a:rPr lang="en-US" altLang="zh-TW" sz="1200" kern="100" dirty="0">
                          <a:solidFill>
                            <a:schemeClr val="tx1"/>
                          </a:solidFill>
                          <a:effectLst/>
                          <a:latin typeface="微軟正黑體" panose="020B0604030504040204" pitchFamily="34" charset="-120"/>
                          <a:ea typeface="微軟正黑體" panose="020B0604030504040204" pitchFamily="34" charset="-120"/>
                          <a:cs typeface="CG Times"/>
                        </a:rPr>
                        <a:t>E</a:t>
                      </a:r>
                      <a:r>
                        <a:rPr lang="zh-TW" altLang="en-US" sz="1200" kern="100" dirty="0">
                          <a:solidFill>
                            <a:schemeClr val="tx1"/>
                          </a:solidFill>
                          <a:effectLst/>
                          <a:latin typeface="微軟正黑體" panose="020B0604030504040204" pitchFamily="34" charset="-120"/>
                          <a:ea typeface="微軟正黑體" panose="020B0604030504040204" pitchFamily="34" charset="-120"/>
                          <a:cs typeface="CG Times"/>
                        </a:rPr>
                        <a:t>、</a:t>
                      </a:r>
                      <a:r>
                        <a:rPr lang="zh-TW" altLang="en-US" sz="1200" kern="100" dirty="0">
                          <a:effectLst/>
                          <a:latin typeface="微軟正黑體" panose="020B0604030504040204" pitchFamily="34" charset="-120"/>
                          <a:ea typeface="微軟正黑體" panose="020B0604030504040204" pitchFamily="34" charset="-120"/>
                          <a:cs typeface="CG Times"/>
                        </a:rPr>
                        <a:t>期末報告</a:t>
                      </a: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marL="0" algn="ctr" defTabSz="914400" rtl="0" eaLnBrk="1" fontAlgn="base" latinLnBrk="0" hangingPunct="1">
                        <a:spcAft>
                          <a:spcPts val="0"/>
                        </a:spcAft>
                      </a:pPr>
                      <a:endParaRPr lang="zh-TW" sz="1400" kern="100">
                        <a:solidFill>
                          <a:schemeClr val="tx1"/>
                        </a:solidFill>
                        <a:effectLst/>
                        <a:latin typeface="微軟正黑體" panose="020B0604030504040204" pitchFamily="34" charset="-120"/>
                        <a:ea typeface="微軟正黑體" panose="020B0604030504040204" pitchFamily="34" charset="-120"/>
                        <a:cs typeface="+mn-cs"/>
                      </a:endParaRPr>
                    </a:p>
                  </a:txBody>
                  <a:tcPr marL="38100" marR="38100" marT="25400" marB="25400" anchor="ctr">
                    <a:noFill/>
                  </a:tcPr>
                </a:tc>
                <a:extLst>
                  <a:ext uri="{0D108BD9-81ED-4DB2-BD59-A6C34878D82A}">
                    <a16:rowId xmlns:a16="http://schemas.microsoft.com/office/drawing/2014/main" val="10008"/>
                  </a:ext>
                </a:extLst>
              </a:tr>
              <a:tr h="502395">
                <a:tc>
                  <a:txBody>
                    <a:bodyPr/>
                    <a:lstStyle/>
                    <a:p>
                      <a:pPr fontAlgn="base">
                        <a:spcAft>
                          <a:spcPts val="0"/>
                        </a:spcAft>
                      </a:pPr>
                      <a:r>
                        <a:rPr lang="zh-TW" sz="1200" kern="0">
                          <a:effectLst/>
                          <a:latin typeface="微軟正黑體" panose="020B0604030504040204" pitchFamily="34" charset="-120"/>
                          <a:ea typeface="微軟正黑體" panose="020B0604030504040204" pitchFamily="34" charset="-120"/>
                        </a:rPr>
                        <a:t>每月工作進度％</a:t>
                      </a: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tc>
                  <a:txBody>
                    <a:bodyPr/>
                    <a:lstStyle/>
                    <a:p>
                      <a:pPr algn="ctr" fontAlgn="base">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noFill/>
                  </a:tcPr>
                </a:tc>
                <a:extLst>
                  <a:ext uri="{0D108BD9-81ED-4DB2-BD59-A6C34878D82A}">
                    <a16:rowId xmlns:a16="http://schemas.microsoft.com/office/drawing/2014/main" val="10009"/>
                  </a:ext>
                </a:extLst>
              </a:tr>
              <a:tr h="502395">
                <a:tc>
                  <a:txBody>
                    <a:bodyPr/>
                    <a:lstStyle/>
                    <a:p>
                      <a:pPr fontAlgn="base">
                        <a:spcAft>
                          <a:spcPts val="0"/>
                        </a:spcAft>
                      </a:pPr>
                      <a:r>
                        <a:rPr lang="zh-TW" sz="1200" kern="0">
                          <a:effectLst/>
                          <a:latin typeface="微軟正黑體" panose="020B0604030504040204" pitchFamily="34" charset="-120"/>
                          <a:ea typeface="微軟正黑體" panose="020B0604030504040204" pitchFamily="34" charset="-120"/>
                        </a:rPr>
                        <a:t>累計工作進度％</a:t>
                      </a: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r>
                        <a:rPr lang="en-US" sz="1200" kern="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r>
                        <a:rPr lang="en-US" sz="1200" kern="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tc>
                <a:tc>
                  <a:txBody>
                    <a:bodyPr/>
                    <a:lstStyle/>
                    <a:p>
                      <a:pPr algn="ctr" fontAlgn="base">
                        <a:spcAft>
                          <a:spcPts val="0"/>
                        </a:spcAft>
                      </a:pPr>
                      <a:r>
                        <a:rPr lang="en-US" sz="1200" kern="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r>
                        <a:rPr lang="en-US" sz="1200" kern="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r>
                        <a:rPr lang="en-US" sz="1200" kern="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r>
                        <a:rPr lang="en-US" sz="1200" kern="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r>
                        <a:rPr lang="en-US" sz="1200" kern="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tc>
                  <a:txBody>
                    <a:bodyPr/>
                    <a:lstStyle/>
                    <a:p>
                      <a:pPr algn="ctr" fontAlgn="base">
                        <a:spcAft>
                          <a:spcPts val="0"/>
                        </a:spcAft>
                      </a:pPr>
                      <a:r>
                        <a:rPr lang="en-US" sz="1200" kern="0" dirty="0">
                          <a:effectLst/>
                          <a:latin typeface="微軟正黑體" panose="020B0604030504040204" pitchFamily="34" charset="-120"/>
                          <a:ea typeface="微軟正黑體" panose="020B0604030504040204" pitchFamily="34" charset="-120"/>
                        </a:rPr>
                        <a:t> </a:t>
                      </a:r>
                      <a:r>
                        <a:rPr lang="en-US" altLang="zh-TW" sz="1200" kern="0" dirty="0">
                          <a:effectLst/>
                          <a:latin typeface="微軟正黑體" panose="020B0604030504040204" pitchFamily="34" charset="-120"/>
                          <a:ea typeface="微軟正黑體" panose="020B0604030504040204" pitchFamily="34" charset="-120"/>
                        </a:rPr>
                        <a:t>100</a:t>
                      </a:r>
                      <a:endParaRPr lang="zh-TW" sz="1200" kern="100" dirty="0">
                        <a:effectLst/>
                        <a:latin typeface="微軟正黑體" panose="020B0604030504040204" pitchFamily="34" charset="-120"/>
                        <a:ea typeface="微軟正黑體" panose="020B0604030504040204" pitchFamily="34" charset="-120"/>
                        <a:cs typeface="CG Times"/>
                      </a:endParaRPr>
                    </a:p>
                  </a:txBody>
                  <a:tcPr marL="38100" marR="38100" marT="25400" marB="25400" anchor="ctr"/>
                </a:tc>
                <a:extLst>
                  <a:ext uri="{0D108BD9-81ED-4DB2-BD59-A6C34878D82A}">
                    <a16:rowId xmlns:a16="http://schemas.microsoft.com/office/drawing/2014/main" val="10010"/>
                  </a:ext>
                </a:extLst>
              </a:tr>
            </a:tbl>
          </a:graphicData>
        </a:graphic>
      </p:graphicFrame>
    </p:spTree>
    <p:extLst>
      <p:ext uri="{BB962C8B-B14F-4D97-AF65-F5344CB8AC3E}">
        <p14:creationId xmlns:p14="http://schemas.microsoft.com/office/powerpoint/2010/main" val="419977035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graphicFrame>
        <p:nvGraphicFramePr>
          <p:cNvPr id="3" name="表格 2"/>
          <p:cNvGraphicFramePr>
            <a:graphicFrameLocks noGrp="1"/>
          </p:cNvGraphicFramePr>
          <p:nvPr>
            <p:extLst>
              <p:ext uri="{D42A27DB-BD31-4B8C-83A1-F6EECF244321}">
                <p14:modId xmlns:p14="http://schemas.microsoft.com/office/powerpoint/2010/main" val="2194738895"/>
              </p:ext>
            </p:extLst>
          </p:nvPr>
        </p:nvGraphicFramePr>
        <p:xfrm>
          <a:off x="288501" y="807388"/>
          <a:ext cx="8540357" cy="5232797"/>
        </p:xfrm>
        <a:graphic>
          <a:graphicData uri="http://schemas.openxmlformats.org/drawingml/2006/table">
            <a:tbl>
              <a:tblPr firstRow="1" firstCol="1" bandRow="1">
                <a:tableStyleId>{5940675A-B579-460E-94D1-54222C63F5DA}</a:tableStyleId>
              </a:tblPr>
              <a:tblGrid>
                <a:gridCol w="2203654">
                  <a:extLst>
                    <a:ext uri="{9D8B030D-6E8A-4147-A177-3AD203B41FA5}">
                      <a16:colId xmlns:a16="http://schemas.microsoft.com/office/drawing/2014/main" val="20000"/>
                    </a:ext>
                  </a:extLst>
                </a:gridCol>
                <a:gridCol w="3304732">
                  <a:extLst>
                    <a:ext uri="{9D8B030D-6E8A-4147-A177-3AD203B41FA5}">
                      <a16:colId xmlns:a16="http://schemas.microsoft.com/office/drawing/2014/main" val="20001"/>
                    </a:ext>
                  </a:extLst>
                </a:gridCol>
                <a:gridCol w="3031971">
                  <a:extLst>
                    <a:ext uri="{9D8B030D-6E8A-4147-A177-3AD203B41FA5}">
                      <a16:colId xmlns:a16="http://schemas.microsoft.com/office/drawing/2014/main" val="20002"/>
                    </a:ext>
                  </a:extLst>
                </a:gridCol>
              </a:tblGrid>
              <a:tr h="364656">
                <a:tc>
                  <a:txBody>
                    <a:bodyPr/>
                    <a:lstStyle/>
                    <a:p>
                      <a:pPr marL="63500" marR="63500" algn="ctr">
                        <a:lnSpc>
                          <a:spcPts val="2200"/>
                        </a:lnSpc>
                        <a:spcAft>
                          <a:spcPts val="0"/>
                        </a:spcAft>
                      </a:pPr>
                      <a:r>
                        <a:rPr lang="zh-TW" sz="1600" kern="100">
                          <a:effectLst/>
                          <a:latin typeface="微軟正黑體" panose="020B0604030504040204" pitchFamily="34" charset="-120"/>
                          <a:ea typeface="微軟正黑體" panose="020B0604030504040204" pitchFamily="34" charset="-120"/>
                        </a:rPr>
                        <a:t>工作項目</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solidFill>
                      <a:schemeClr val="accent1"/>
                    </a:solidFill>
                  </a:tcPr>
                </a:tc>
                <a:tc>
                  <a:txBody>
                    <a:bodyPr/>
                    <a:lstStyle/>
                    <a:p>
                      <a:pPr marL="63500" marR="63500" algn="ctr">
                        <a:lnSpc>
                          <a:spcPts val="2200"/>
                        </a:lnSpc>
                        <a:spcAft>
                          <a:spcPts val="0"/>
                        </a:spcAft>
                      </a:pPr>
                      <a:r>
                        <a:rPr lang="zh-TW" sz="1600" kern="100">
                          <a:effectLst/>
                          <a:latin typeface="微軟正黑體" panose="020B0604030504040204" pitchFamily="34" charset="-120"/>
                          <a:ea typeface="微軟正黑體" panose="020B0604030504040204" pitchFamily="34" charset="-120"/>
                        </a:rPr>
                        <a:t>查核點</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solidFill>
                      <a:schemeClr val="accent1"/>
                    </a:solidFill>
                  </a:tcPr>
                </a:tc>
                <a:tc>
                  <a:txBody>
                    <a:bodyPr/>
                    <a:lstStyle/>
                    <a:p>
                      <a:pPr marL="63500" marR="63500" algn="ctr">
                        <a:lnSpc>
                          <a:spcPts val="2200"/>
                        </a:lnSpc>
                        <a:spcAft>
                          <a:spcPts val="0"/>
                        </a:spcAft>
                      </a:pPr>
                      <a:r>
                        <a:rPr lang="zh-TW" sz="1600" kern="100">
                          <a:effectLst/>
                          <a:latin typeface="微軟正黑體" panose="020B0604030504040204" pitchFamily="34" charset="-120"/>
                          <a:ea typeface="微軟正黑體" panose="020B0604030504040204" pitchFamily="34" charset="-120"/>
                        </a:rPr>
                        <a:t>進度說明</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solidFill>
                      <a:schemeClr val="accent1"/>
                    </a:solidFill>
                  </a:tcPr>
                </a:tc>
                <a:extLst>
                  <a:ext uri="{0D108BD9-81ED-4DB2-BD59-A6C34878D82A}">
                    <a16:rowId xmlns:a16="http://schemas.microsoft.com/office/drawing/2014/main" val="10000"/>
                  </a:ext>
                </a:extLst>
              </a:tr>
              <a:tr h="384748">
                <a:tc rowSpan="2">
                  <a:txBody>
                    <a:bodyPr/>
                    <a:lstStyle/>
                    <a:p>
                      <a:pPr marL="63500" marR="63500" algn="just">
                        <a:lnSpc>
                          <a:spcPts val="2200"/>
                        </a:lnSpc>
                        <a:spcAft>
                          <a:spcPts val="0"/>
                        </a:spcAft>
                      </a:pPr>
                      <a:r>
                        <a:rPr lang="en-US" sz="1600" kern="100">
                          <a:effectLst/>
                          <a:latin typeface="微軟正黑體" panose="020B0604030504040204" pitchFamily="34" charset="-120"/>
                          <a:ea typeface="微軟正黑體" panose="020B0604030504040204" pitchFamily="34" charset="-120"/>
                        </a:rPr>
                        <a:t>A</a:t>
                      </a:r>
                      <a:r>
                        <a:rPr lang="zh-TW" sz="1600" kern="100">
                          <a:effectLst/>
                          <a:latin typeface="微軟正黑體" panose="020B0604030504040204" pitchFamily="34" charset="-120"/>
                          <a:ea typeface="微軟正黑體" panose="020B0604030504040204" pitchFamily="34" charset="-120"/>
                        </a:rPr>
                        <a:t>、</a:t>
                      </a:r>
                      <a:r>
                        <a:rPr lang="en-US" sz="1600" kern="100">
                          <a:effectLst/>
                          <a:latin typeface="微軟正黑體" panose="020B0604030504040204" pitchFamily="34" charset="-120"/>
                          <a:ea typeface="微軟正黑體" panose="020B0604030504040204" pitchFamily="34" charset="-120"/>
                        </a:rPr>
                        <a:t>OOOOO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solidFill>
                      <a:schemeClr val="bg1">
                        <a:lumMod val="85000"/>
                      </a:schemeClr>
                    </a:solidFill>
                  </a:tcPr>
                </a:tc>
                <a:tc>
                  <a:txBody>
                    <a:bodyPr/>
                    <a:lstStyle/>
                    <a:p>
                      <a:pPr marL="63500" marR="63500" algn="ctr">
                        <a:lnSpc>
                          <a:spcPts val="2200"/>
                        </a:lnSpc>
                        <a:spcAft>
                          <a:spcPts val="0"/>
                        </a:spcAft>
                      </a:pPr>
                      <a:r>
                        <a:rPr lang="en-US" sz="1600" kern="100">
                          <a:effectLst/>
                          <a:latin typeface="微軟正黑體" panose="020B0604030504040204" pitchFamily="34" charset="-120"/>
                          <a:ea typeface="微軟正黑體" panose="020B0604030504040204" pitchFamily="34" charset="-120"/>
                        </a:rPr>
                        <a:t>A-1</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sz="1600" kern="100">
                          <a:effectLst/>
                          <a:latin typeface="微軟正黑體" panose="020B0604030504040204" pitchFamily="34" charset="-120"/>
                          <a:ea typeface="微軟正黑體" panose="020B0604030504040204" pitchFamily="34" charset="-120"/>
                        </a:rPr>
                        <a:t>完成</a:t>
                      </a:r>
                      <a:r>
                        <a:rPr lang="en-US" sz="1600" kern="100">
                          <a:effectLst/>
                          <a:latin typeface="微軟正黑體" panose="020B0604030504040204" pitchFamily="34" charset="-120"/>
                          <a:ea typeface="微軟正黑體" panose="020B0604030504040204" pitchFamily="34" charset="-120"/>
                        </a:rPr>
                        <a:t>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01"/>
                  </a:ext>
                </a:extLst>
              </a:tr>
              <a:tr h="321372">
                <a:tc vMerge="1">
                  <a:txBody>
                    <a:bodyPr/>
                    <a:lstStyle/>
                    <a:p>
                      <a:endParaRPr lang="zh-TW" altLang="en-US"/>
                    </a:p>
                  </a:txBody>
                  <a:tcPr/>
                </a:tc>
                <a:tc>
                  <a:txBody>
                    <a:bodyPr/>
                    <a:lstStyle/>
                    <a:p>
                      <a:pPr marL="63500" marR="63500" algn="ctr">
                        <a:lnSpc>
                          <a:spcPts val="2200"/>
                        </a:lnSpc>
                        <a:spcAft>
                          <a:spcPts val="0"/>
                        </a:spcAft>
                      </a:pPr>
                      <a:r>
                        <a:rPr lang="en-US" sz="1600" kern="100">
                          <a:effectLst/>
                          <a:latin typeface="微軟正黑體" panose="020B0604030504040204" pitchFamily="34" charset="-120"/>
                          <a:ea typeface="微軟正黑體" panose="020B0604030504040204" pitchFamily="34" charset="-120"/>
                        </a:rPr>
                        <a:t>A-2</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177800" algn="just">
                        <a:spcAft>
                          <a:spcPts val="0"/>
                        </a:spcAft>
                      </a:pPr>
                      <a:r>
                        <a:rPr lang="zh-TW" sz="1600" kern="100">
                          <a:effectLst/>
                          <a:latin typeface="微軟正黑體" panose="020B0604030504040204" pitchFamily="34" charset="-120"/>
                          <a:ea typeface="微軟正黑體" panose="020B0604030504040204" pitchFamily="34" charset="-120"/>
                        </a:rPr>
                        <a:t>完成</a:t>
                      </a:r>
                      <a:r>
                        <a:rPr lang="en-US" sz="1600" kern="100">
                          <a:effectLst/>
                          <a:latin typeface="微軟正黑體" panose="020B0604030504040204" pitchFamily="34" charset="-120"/>
                          <a:ea typeface="微軟正黑體" panose="020B0604030504040204" pitchFamily="34" charset="-120"/>
                        </a:rPr>
                        <a:t>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02"/>
                  </a:ext>
                </a:extLst>
              </a:tr>
              <a:tr h="398708">
                <a:tc rowSpan="2">
                  <a:txBody>
                    <a:bodyPr/>
                    <a:lstStyle/>
                    <a:p>
                      <a:pPr marL="63500" marR="63500" algn="just">
                        <a:lnSpc>
                          <a:spcPts val="2200"/>
                        </a:lnSpc>
                        <a:spcAft>
                          <a:spcPts val="0"/>
                        </a:spcAft>
                      </a:pPr>
                      <a:r>
                        <a:rPr lang="en-US" sz="1600" kern="100">
                          <a:effectLst/>
                          <a:latin typeface="微軟正黑體" panose="020B0604030504040204" pitchFamily="34" charset="-120"/>
                          <a:ea typeface="微軟正黑體" panose="020B0604030504040204" pitchFamily="34" charset="-120"/>
                        </a:rPr>
                        <a:t>B</a:t>
                      </a:r>
                      <a:r>
                        <a:rPr lang="zh-TW" sz="1600" kern="100">
                          <a:effectLst/>
                          <a:latin typeface="微軟正黑體" panose="020B0604030504040204" pitchFamily="34" charset="-120"/>
                          <a:ea typeface="微軟正黑體" panose="020B0604030504040204" pitchFamily="34" charset="-120"/>
                        </a:rPr>
                        <a:t>、</a:t>
                      </a:r>
                      <a:r>
                        <a:rPr lang="en-US" sz="1600" kern="100">
                          <a:effectLst/>
                          <a:latin typeface="微軟正黑體" panose="020B0604030504040204" pitchFamily="34" charset="-120"/>
                          <a:ea typeface="微軟正黑體" panose="020B0604030504040204" pitchFamily="34" charset="-120"/>
                        </a:rPr>
                        <a:t>OOOOO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solidFill>
                      <a:schemeClr val="bg1">
                        <a:lumMod val="85000"/>
                      </a:schemeClr>
                    </a:solidFill>
                  </a:tcPr>
                </a:tc>
                <a:tc>
                  <a:txBody>
                    <a:bodyPr/>
                    <a:lstStyle/>
                    <a:p>
                      <a:pPr marL="63500" marR="63500" algn="ctr">
                        <a:lnSpc>
                          <a:spcPts val="2200"/>
                        </a:lnSpc>
                        <a:spcAft>
                          <a:spcPts val="0"/>
                        </a:spcAft>
                      </a:pPr>
                      <a:r>
                        <a:rPr lang="en-US" sz="1600" kern="100">
                          <a:effectLst/>
                          <a:latin typeface="微軟正黑體" panose="020B0604030504040204" pitchFamily="34" charset="-120"/>
                          <a:ea typeface="微軟正黑體" panose="020B0604030504040204" pitchFamily="34" charset="-120"/>
                        </a:rPr>
                        <a:t>B-1</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177800" algn="just">
                        <a:spcAft>
                          <a:spcPts val="0"/>
                        </a:spcAft>
                      </a:pPr>
                      <a:r>
                        <a:rPr lang="zh-TW" sz="1600" kern="100">
                          <a:effectLst/>
                          <a:latin typeface="微軟正黑體" panose="020B0604030504040204" pitchFamily="34" charset="-120"/>
                          <a:ea typeface="微軟正黑體" panose="020B0604030504040204" pitchFamily="34" charset="-120"/>
                        </a:rPr>
                        <a:t>完成</a:t>
                      </a:r>
                      <a:r>
                        <a:rPr lang="en-US" sz="1600" kern="100">
                          <a:effectLst/>
                          <a:latin typeface="微軟正黑體" panose="020B0604030504040204" pitchFamily="34" charset="-120"/>
                          <a:ea typeface="微軟正黑體" panose="020B0604030504040204" pitchFamily="34" charset="-120"/>
                        </a:rPr>
                        <a:t>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03"/>
                  </a:ext>
                </a:extLst>
              </a:tr>
              <a:tr h="294812">
                <a:tc vMerge="1">
                  <a:txBody>
                    <a:bodyPr/>
                    <a:lstStyle/>
                    <a:p>
                      <a:endParaRPr lang="zh-TW" altLang="en-US"/>
                    </a:p>
                  </a:txBody>
                  <a:tcPr/>
                </a:tc>
                <a:tc>
                  <a:txBody>
                    <a:bodyPr/>
                    <a:lstStyle/>
                    <a:p>
                      <a:pPr marL="63500" marR="63500" algn="ctr">
                        <a:lnSpc>
                          <a:spcPts val="2200"/>
                        </a:lnSpc>
                        <a:spcAft>
                          <a:spcPts val="0"/>
                        </a:spcAft>
                      </a:pPr>
                      <a:r>
                        <a:rPr lang="en-US" sz="1600" kern="100">
                          <a:effectLst/>
                          <a:latin typeface="微軟正黑體" panose="020B0604030504040204" pitchFamily="34" charset="-120"/>
                          <a:ea typeface="微軟正黑體" panose="020B0604030504040204" pitchFamily="34" charset="-120"/>
                        </a:rPr>
                        <a:t>B-2</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177800" algn="just">
                        <a:spcAft>
                          <a:spcPts val="0"/>
                        </a:spcAft>
                      </a:pPr>
                      <a:r>
                        <a:rPr lang="zh-TW" sz="1600" kern="100">
                          <a:effectLst/>
                          <a:latin typeface="微軟正黑體" panose="020B0604030504040204" pitchFamily="34" charset="-120"/>
                          <a:ea typeface="微軟正黑體" panose="020B0604030504040204" pitchFamily="34" charset="-120"/>
                        </a:rPr>
                        <a:t>完成</a:t>
                      </a:r>
                      <a:r>
                        <a:rPr lang="en-US" sz="1600" kern="100">
                          <a:effectLst/>
                          <a:latin typeface="微軟正黑體" panose="020B0604030504040204" pitchFamily="34" charset="-120"/>
                          <a:ea typeface="微軟正黑體" panose="020B0604030504040204" pitchFamily="34" charset="-120"/>
                        </a:rPr>
                        <a:t>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04"/>
                  </a:ext>
                </a:extLst>
              </a:tr>
              <a:tr h="713300">
                <a:tc>
                  <a:txBody>
                    <a:bodyPr/>
                    <a:lstStyle/>
                    <a:p>
                      <a:pPr marL="63500" marR="63500" algn="just">
                        <a:lnSpc>
                          <a:spcPts val="2200"/>
                        </a:lnSpc>
                        <a:spcAft>
                          <a:spcPts val="0"/>
                        </a:spcAft>
                      </a:pPr>
                      <a:r>
                        <a:rPr lang="en-US" sz="1600" kern="100" dirty="0">
                          <a:effectLst/>
                          <a:latin typeface="微軟正黑體" panose="020B0604030504040204" pitchFamily="34" charset="-120"/>
                          <a:ea typeface="微軟正黑體" panose="020B0604030504040204" pitchFamily="34" charset="-120"/>
                        </a:rPr>
                        <a:t>C</a:t>
                      </a:r>
                      <a:r>
                        <a:rPr lang="en-US" altLang="zh-TW" sz="1600" kern="100" dirty="0">
                          <a:effectLst/>
                          <a:latin typeface="微軟正黑體" panose="020B0604030504040204" pitchFamily="34" charset="-120"/>
                          <a:ea typeface="微軟正黑體" panose="020B0604030504040204" pitchFamily="34" charset="-120"/>
                        </a:rPr>
                        <a:t>-1</a:t>
                      </a:r>
                      <a:r>
                        <a:rPr lang="zh-TW" sz="1600" kern="100" dirty="0">
                          <a:effectLst/>
                          <a:latin typeface="微軟正黑體" panose="020B0604030504040204" pitchFamily="34" charset="-120"/>
                          <a:ea typeface="微軟正黑體" panose="020B0604030504040204" pitchFamily="34" charset="-120"/>
                        </a:rPr>
                        <a:t>、</a:t>
                      </a:r>
                      <a:r>
                        <a:rPr lang="zh-TW" altLang="en-US" sz="1600" kern="100" dirty="0">
                          <a:effectLst/>
                          <a:latin typeface="微軟正黑體" panose="020B0604030504040204" pitchFamily="34" charset="-120"/>
                          <a:ea typeface="微軟正黑體" panose="020B0604030504040204" pitchFamily="34" charset="-120"/>
                        </a:rPr>
                        <a:t>自主宣告減量轉型承諾</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solidFill>
                      <a:schemeClr val="bg1">
                        <a:lumMod val="85000"/>
                      </a:schemeClr>
                    </a:solidFill>
                  </a:tcPr>
                </a:tc>
                <a:tc>
                  <a:txBody>
                    <a:bodyPr/>
                    <a:lstStyle/>
                    <a:p>
                      <a:pPr marL="63500" marR="63500" algn="ctr">
                        <a:lnSpc>
                          <a:spcPts val="2200"/>
                        </a:lnSpc>
                        <a:spcAft>
                          <a:spcPts val="0"/>
                        </a:spcAft>
                      </a:pPr>
                      <a:r>
                        <a:rPr lang="en-US" sz="1600" kern="100" dirty="0">
                          <a:effectLst/>
                          <a:latin typeface="微軟正黑體" panose="020B0604030504040204" pitchFamily="34" charset="-120"/>
                          <a:ea typeface="微軟正黑體" panose="020B0604030504040204" pitchFamily="34" charset="-120"/>
                        </a:rPr>
                        <a:t>C-1</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177800" algn="just">
                        <a:spcAft>
                          <a:spcPts val="0"/>
                        </a:spcAft>
                      </a:pPr>
                      <a:r>
                        <a:rPr lang="zh-TW" sz="1600" kern="100">
                          <a:effectLst/>
                          <a:latin typeface="微軟正黑體" panose="020B0604030504040204" pitchFamily="34" charset="-120"/>
                          <a:ea typeface="微軟正黑體" panose="020B0604030504040204" pitchFamily="34" charset="-120"/>
                        </a:rPr>
                        <a:t>完成</a:t>
                      </a:r>
                      <a:r>
                        <a:rPr lang="en-US" sz="1600" kern="100">
                          <a:effectLst/>
                          <a:latin typeface="微軟正黑體" panose="020B0604030504040204" pitchFamily="34" charset="-120"/>
                          <a:ea typeface="微軟正黑體" panose="020B0604030504040204" pitchFamily="34" charset="-120"/>
                        </a:rPr>
                        <a:t>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05"/>
                  </a:ext>
                </a:extLst>
              </a:tr>
              <a:tr h="136057">
                <a:tc rowSpan="4">
                  <a:txBody>
                    <a:bodyPr/>
                    <a:lstStyle/>
                    <a:p>
                      <a:pPr marL="63500" marR="63500">
                        <a:lnSpc>
                          <a:spcPts val="2200"/>
                        </a:lnSpc>
                        <a:spcAft>
                          <a:spcPts val="0"/>
                        </a:spcAft>
                      </a:pPr>
                      <a:r>
                        <a:rPr lang="en-US" sz="1600" kern="100" dirty="0">
                          <a:effectLst/>
                          <a:latin typeface="微軟正黑體" panose="020B0604030504040204" pitchFamily="34" charset="-120"/>
                          <a:ea typeface="微軟正黑體" panose="020B0604030504040204" pitchFamily="34" charset="-120"/>
                        </a:rPr>
                        <a:t>C-2</a:t>
                      </a:r>
                      <a:r>
                        <a:rPr lang="zh-TW" sz="1600" kern="100" dirty="0">
                          <a:effectLst/>
                          <a:latin typeface="微軟正黑體" panose="020B0604030504040204" pitchFamily="34" charset="-120"/>
                          <a:ea typeface="微軟正黑體" panose="020B0604030504040204" pitchFamily="34" charset="-120"/>
                        </a:rPr>
                        <a:t>、</a:t>
                      </a:r>
                      <a:r>
                        <a:rPr lang="zh-TW" altLang="en-US" sz="1600" kern="100" dirty="0">
                          <a:effectLst/>
                          <a:latin typeface="微軟正黑體" panose="020B0604030504040204" pitchFamily="34" charset="-120"/>
                          <a:ea typeface="微軟正黑體" panose="020B0604030504040204" pitchFamily="34" charset="-120"/>
                        </a:rPr>
                        <a:t>估算內部碳定價</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solidFill>
                      <a:schemeClr val="bg1">
                        <a:lumMod val="85000"/>
                      </a:schemeClr>
                    </a:solidFill>
                  </a:tcPr>
                </a:tc>
                <a:tc>
                  <a:txBody>
                    <a:bodyPr/>
                    <a:lstStyle/>
                    <a:p>
                      <a:pPr marL="63500" marR="63500" algn="ctr">
                        <a:lnSpc>
                          <a:spcPts val="2200"/>
                        </a:lnSpc>
                        <a:spcAft>
                          <a:spcPts val="0"/>
                        </a:spcAft>
                      </a:pPr>
                      <a:r>
                        <a:rPr lang="en-US" sz="1600" kern="100" dirty="0">
                          <a:effectLst/>
                          <a:latin typeface="微軟正黑體" panose="020B0604030504040204" pitchFamily="34" charset="-120"/>
                          <a:ea typeface="微軟正黑體" panose="020B0604030504040204" pitchFamily="34" charset="-120"/>
                        </a:rPr>
                        <a:t>C-2-1</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sz="1600" kern="100">
                          <a:effectLst/>
                          <a:latin typeface="微軟正黑體" panose="020B0604030504040204" pitchFamily="34" charset="-120"/>
                          <a:ea typeface="微軟正黑體" panose="020B0604030504040204" pitchFamily="34" charset="-120"/>
                        </a:rPr>
                        <a:t>完成</a:t>
                      </a:r>
                      <a:r>
                        <a:rPr lang="en-US" sz="1600" kern="100">
                          <a:effectLst/>
                          <a:latin typeface="微軟正黑體" panose="020B0604030504040204" pitchFamily="34" charset="-120"/>
                          <a:ea typeface="微軟正黑體" panose="020B0604030504040204" pitchFamily="34" charset="-120"/>
                        </a:rPr>
                        <a:t>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07"/>
                  </a:ext>
                </a:extLst>
              </a:tr>
              <a:tr h="167930">
                <a:tc vMerge="1">
                  <a:txBody>
                    <a:bodyPr/>
                    <a:lstStyle/>
                    <a:p>
                      <a:endParaRPr lang="zh-TW" altLang="en-US"/>
                    </a:p>
                  </a:txBody>
                  <a:tcPr/>
                </a:tc>
                <a:tc>
                  <a:txBody>
                    <a:bodyPr/>
                    <a:lstStyle/>
                    <a:p>
                      <a:pPr marL="63500" marR="63500" algn="ctr">
                        <a:lnSpc>
                          <a:spcPts val="2200"/>
                        </a:lnSpc>
                        <a:spcAft>
                          <a:spcPts val="0"/>
                        </a:spcAft>
                      </a:pPr>
                      <a:r>
                        <a:rPr lang="en-US" sz="1600" kern="100" dirty="0">
                          <a:effectLst/>
                          <a:latin typeface="微軟正黑體" panose="020B0604030504040204" pitchFamily="34" charset="-120"/>
                          <a:ea typeface="微軟正黑體" panose="020B0604030504040204" pitchFamily="34" charset="-120"/>
                        </a:rPr>
                        <a:t>C-2-2</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sz="1600" kern="100">
                          <a:effectLst/>
                          <a:latin typeface="微軟正黑體" panose="020B0604030504040204" pitchFamily="34" charset="-120"/>
                          <a:ea typeface="微軟正黑體" panose="020B0604030504040204" pitchFamily="34" charset="-120"/>
                        </a:rPr>
                        <a:t>完成</a:t>
                      </a:r>
                      <a:r>
                        <a:rPr lang="en-US" sz="1600" kern="100">
                          <a:effectLst/>
                          <a:latin typeface="微軟正黑體" panose="020B0604030504040204" pitchFamily="34" charset="-120"/>
                          <a:ea typeface="微軟正黑體" panose="020B0604030504040204" pitchFamily="34" charset="-120"/>
                        </a:rPr>
                        <a:t>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08"/>
                  </a:ext>
                </a:extLst>
              </a:tr>
              <a:tr h="55787">
                <a:tc vMerge="1">
                  <a:txBody>
                    <a:bodyPr/>
                    <a:lstStyle/>
                    <a:p>
                      <a:endParaRPr lang="zh-TW" altLang="en-US"/>
                    </a:p>
                  </a:txBody>
                  <a:tcPr/>
                </a:tc>
                <a:tc>
                  <a:txBody>
                    <a:bodyPr/>
                    <a:lstStyle/>
                    <a:p>
                      <a:pPr marL="63500" marR="63500" algn="ctr">
                        <a:lnSpc>
                          <a:spcPts val="2200"/>
                        </a:lnSpc>
                        <a:spcAft>
                          <a:spcPts val="0"/>
                        </a:spcAft>
                      </a:pPr>
                      <a:r>
                        <a:rPr lang="en-US" altLang="zh-TW" sz="1600" kern="100" dirty="0">
                          <a:effectLst/>
                          <a:latin typeface="微軟正黑體" panose="020B0604030504040204" pitchFamily="34" charset="-120"/>
                          <a:ea typeface="微軟正黑體" panose="020B0604030504040204" pitchFamily="34" charset="-120"/>
                        </a:rPr>
                        <a:t>C-2-</a:t>
                      </a:r>
                      <a:r>
                        <a:rPr lang="en-US" sz="1600" kern="100" dirty="0">
                          <a:effectLst/>
                          <a:latin typeface="微軟正黑體" panose="020B0604030504040204" pitchFamily="34" charset="-120"/>
                          <a:ea typeface="微軟正黑體" panose="020B0604030504040204" pitchFamily="34" charset="-120"/>
                        </a:rPr>
                        <a:t>3</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altLang="en-US" sz="1600" kern="100">
                          <a:solidFill>
                            <a:schemeClr val="tx1"/>
                          </a:solidFill>
                          <a:effectLst/>
                          <a:latin typeface="微軟正黑體" panose="020B0604030504040204" pitchFamily="34" charset="-120"/>
                          <a:ea typeface="微軟正黑體" panose="020B0604030504040204" pitchFamily="34" charset="-120"/>
                          <a:cs typeface="+mn-cs"/>
                        </a:rPr>
                        <a:t>完成</a:t>
                      </a:r>
                      <a:r>
                        <a:rPr lang="en-US" sz="1600" kern="100">
                          <a:solidFill>
                            <a:schemeClr val="tx1"/>
                          </a:solidFill>
                          <a:effectLst/>
                          <a:latin typeface="微軟正黑體" panose="020B0604030504040204" pitchFamily="34" charset="-120"/>
                          <a:ea typeface="微軟正黑體" panose="020B0604030504040204" pitchFamily="34" charset="-120"/>
                          <a:cs typeface="+mn-cs"/>
                        </a:rPr>
                        <a:t>OOOO</a:t>
                      </a:r>
                      <a:endParaRPr lang="zh-TW" altLang="en-US" sz="1600"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nchor="ctr"/>
                </a:tc>
                <a:extLst>
                  <a:ext uri="{0D108BD9-81ED-4DB2-BD59-A6C34878D82A}">
                    <a16:rowId xmlns:a16="http://schemas.microsoft.com/office/drawing/2014/main" val="10009"/>
                  </a:ext>
                </a:extLst>
              </a:tr>
              <a:tr h="50917">
                <a:tc vMerge="1">
                  <a:txBody>
                    <a:bodyPr/>
                    <a:lstStyle/>
                    <a:p>
                      <a:endParaRPr lang="zh-TW" altLang="en-US"/>
                    </a:p>
                  </a:txBody>
                  <a:tcPr/>
                </a:tc>
                <a:tc>
                  <a:txBody>
                    <a:bodyPr/>
                    <a:lstStyle/>
                    <a:p>
                      <a:pPr marL="63500" marR="63500" algn="ctr">
                        <a:lnSpc>
                          <a:spcPts val="2200"/>
                        </a:lnSpc>
                        <a:spcAft>
                          <a:spcPts val="0"/>
                        </a:spcAft>
                      </a:pPr>
                      <a:r>
                        <a:rPr lang="en-US" altLang="zh-TW" sz="1600" kern="100" dirty="0">
                          <a:effectLst/>
                          <a:latin typeface="微軟正黑體" panose="020B0604030504040204" pitchFamily="34" charset="-120"/>
                          <a:ea typeface="微軟正黑體" panose="020B0604030504040204" pitchFamily="34" charset="-120"/>
                        </a:rPr>
                        <a:t>C-2-</a:t>
                      </a:r>
                      <a:r>
                        <a:rPr lang="en-US" sz="1600" kern="100" dirty="0">
                          <a:effectLst/>
                          <a:latin typeface="微軟正黑體" panose="020B0604030504040204" pitchFamily="34" charset="-120"/>
                          <a:ea typeface="微軟正黑體" panose="020B0604030504040204" pitchFamily="34" charset="-120"/>
                        </a:rPr>
                        <a:t>4</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altLang="en-US" sz="1600" kern="100">
                          <a:solidFill>
                            <a:schemeClr val="tx1"/>
                          </a:solidFill>
                          <a:effectLst/>
                          <a:latin typeface="微軟正黑體" panose="020B0604030504040204" pitchFamily="34" charset="-120"/>
                          <a:ea typeface="微軟正黑體" panose="020B0604030504040204" pitchFamily="34" charset="-120"/>
                          <a:cs typeface="+mn-cs"/>
                        </a:rPr>
                        <a:t>完成取得內部碳定價</a:t>
                      </a:r>
                    </a:p>
                  </a:txBody>
                  <a:tcPr marL="68580" marR="68580" marT="0" marB="0" anchor="ctr"/>
                </a:tc>
                <a:extLst>
                  <a:ext uri="{0D108BD9-81ED-4DB2-BD59-A6C34878D82A}">
                    <a16:rowId xmlns:a16="http://schemas.microsoft.com/office/drawing/2014/main" val="10010"/>
                  </a:ext>
                </a:extLst>
              </a:tr>
              <a:tr h="47525">
                <a:tc rowSpan="4">
                  <a:txBody>
                    <a:bodyPr/>
                    <a:lstStyle/>
                    <a:p>
                      <a:pPr marL="63500" marR="63500">
                        <a:lnSpc>
                          <a:spcPts val="2200"/>
                        </a:lnSpc>
                        <a:spcAft>
                          <a:spcPts val="0"/>
                        </a:spcAft>
                      </a:pPr>
                      <a:r>
                        <a:rPr lang="en-US" alt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rPr>
                        <a:t>C-3</a:t>
                      </a:r>
                      <a:r>
                        <a:rPr lang="zh-TW" altLang="en-US" sz="1600" kern="100" dirty="0">
                          <a:effectLst/>
                          <a:latin typeface="微軟正黑體" panose="020B0604030504040204" pitchFamily="34" charset="-120"/>
                          <a:ea typeface="微軟正黑體" panose="020B0604030504040204" pitchFamily="34" charset="-120"/>
                          <a:cs typeface="Times New Roman" panose="02020603050405020304" pitchFamily="18" charset="0"/>
                        </a:rPr>
                        <a:t>、完備深度碳盤查清冊</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solidFill>
                      <a:schemeClr val="bg1">
                        <a:lumMod val="85000"/>
                      </a:schemeClr>
                    </a:solidFill>
                  </a:tcPr>
                </a:tc>
                <a:tc>
                  <a:txBody>
                    <a:bodyPr/>
                    <a:lstStyle/>
                    <a:p>
                      <a:pPr marL="63500" marR="63500" algn="ctr">
                        <a:lnSpc>
                          <a:spcPts val="2200"/>
                        </a:lnSpc>
                        <a:spcAft>
                          <a:spcPts val="0"/>
                        </a:spcAft>
                      </a:pPr>
                      <a:r>
                        <a:rPr lang="en-US" altLang="zh-TW" sz="1600" kern="100" dirty="0">
                          <a:effectLst/>
                          <a:latin typeface="微軟正黑體" panose="020B0604030504040204" pitchFamily="34" charset="-120"/>
                          <a:ea typeface="微軟正黑體" panose="020B0604030504040204" pitchFamily="34" charset="-120"/>
                        </a:rPr>
                        <a:t>C-3-</a:t>
                      </a:r>
                      <a:r>
                        <a:rPr lang="en-US" alt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rPr>
                        <a:t>1</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sz="1600" kern="100">
                          <a:effectLst/>
                          <a:latin typeface="微軟正黑體" panose="020B0604030504040204" pitchFamily="34" charset="-120"/>
                          <a:ea typeface="微軟正黑體" panose="020B0604030504040204" pitchFamily="34" charset="-120"/>
                        </a:rPr>
                        <a:t>完成</a:t>
                      </a:r>
                      <a:r>
                        <a:rPr lang="en-US" sz="1600" kern="100">
                          <a:effectLst/>
                          <a:latin typeface="微軟正黑體" panose="020B0604030504040204" pitchFamily="34" charset="-120"/>
                          <a:ea typeface="微軟正黑體" panose="020B0604030504040204" pitchFamily="34" charset="-120"/>
                        </a:rPr>
                        <a:t>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13"/>
                  </a:ext>
                </a:extLst>
              </a:tr>
              <a:tr h="0">
                <a:tc vMerge="1">
                  <a:txBody>
                    <a:bodyPr/>
                    <a:lstStyle/>
                    <a:p>
                      <a:pPr marL="63500" marR="63500">
                        <a:lnSpc>
                          <a:spcPts val="2200"/>
                        </a:lnSpc>
                        <a:spcAft>
                          <a:spcPts val="0"/>
                        </a:spcAft>
                      </a:pP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solidFill>
                      <a:schemeClr val="bg1">
                        <a:lumMod val="85000"/>
                      </a:schemeClr>
                    </a:solidFill>
                  </a:tcPr>
                </a:tc>
                <a:tc>
                  <a:txBody>
                    <a:bodyPr/>
                    <a:lstStyle/>
                    <a:p>
                      <a:pPr marL="63500" marR="63500" algn="ctr">
                        <a:lnSpc>
                          <a:spcPts val="2200"/>
                        </a:lnSpc>
                        <a:spcAft>
                          <a:spcPts val="0"/>
                        </a:spcAft>
                      </a:pPr>
                      <a:r>
                        <a:rPr lang="en-US" altLang="zh-TW" sz="1600" kern="100" dirty="0">
                          <a:effectLst/>
                          <a:latin typeface="微軟正黑體" panose="020B0604030504040204" pitchFamily="34" charset="-120"/>
                          <a:ea typeface="微軟正黑體" panose="020B0604030504040204" pitchFamily="34" charset="-120"/>
                        </a:rPr>
                        <a:t>C-3-</a:t>
                      </a:r>
                      <a:r>
                        <a:rPr lang="en-US" alt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rPr>
                        <a:t>2</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sz="1600" kern="100">
                          <a:effectLst/>
                          <a:latin typeface="微軟正黑體" panose="020B0604030504040204" pitchFamily="34" charset="-120"/>
                          <a:ea typeface="微軟正黑體" panose="020B0604030504040204" pitchFamily="34" charset="-120"/>
                        </a:rPr>
                        <a:t>完成</a:t>
                      </a:r>
                      <a:r>
                        <a:rPr lang="en-US" sz="1600" kern="100">
                          <a:effectLst/>
                          <a:latin typeface="微軟正黑體" panose="020B0604030504040204" pitchFamily="34" charset="-120"/>
                          <a:ea typeface="微軟正黑體" panose="020B0604030504040204" pitchFamily="34" charset="-120"/>
                        </a:rPr>
                        <a:t>OOOO</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14"/>
                  </a:ext>
                </a:extLst>
              </a:tr>
              <a:tr h="39263">
                <a:tc vMerge="1">
                  <a:txBody>
                    <a:bodyPr/>
                    <a:lstStyle/>
                    <a:p>
                      <a:pPr marL="63500" marR="63500">
                        <a:lnSpc>
                          <a:spcPts val="2200"/>
                        </a:lnSpc>
                        <a:spcAft>
                          <a:spcPts val="0"/>
                        </a:spcAft>
                      </a:pP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solidFill>
                      <a:schemeClr val="bg1">
                        <a:lumMod val="85000"/>
                      </a:schemeClr>
                    </a:solidFill>
                  </a:tcPr>
                </a:tc>
                <a:tc>
                  <a:txBody>
                    <a:bodyPr/>
                    <a:lstStyle/>
                    <a:p>
                      <a:pPr marL="63500" marR="63500" algn="ctr">
                        <a:lnSpc>
                          <a:spcPts val="2200"/>
                        </a:lnSpc>
                        <a:spcAft>
                          <a:spcPts val="0"/>
                        </a:spcAft>
                      </a:pPr>
                      <a:r>
                        <a:rPr lang="en-US" altLang="zh-TW" sz="1600" kern="100" dirty="0">
                          <a:effectLst/>
                          <a:latin typeface="微軟正黑體" panose="020B0604030504040204" pitchFamily="34" charset="-120"/>
                          <a:ea typeface="微軟正黑體" panose="020B0604030504040204" pitchFamily="34" charset="-120"/>
                        </a:rPr>
                        <a:t>C-3-</a:t>
                      </a:r>
                      <a:r>
                        <a:rPr lang="en-US" alt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rPr>
                        <a:t>3</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altLang="en-US" sz="1600" kern="100">
                          <a:solidFill>
                            <a:schemeClr val="tx1"/>
                          </a:solidFill>
                          <a:effectLst/>
                          <a:latin typeface="微軟正黑體" panose="020B0604030504040204" pitchFamily="34" charset="-120"/>
                          <a:ea typeface="微軟正黑體" panose="020B0604030504040204" pitchFamily="34" charset="-120"/>
                          <a:cs typeface="+mn-cs"/>
                        </a:rPr>
                        <a:t>完成</a:t>
                      </a:r>
                      <a:r>
                        <a:rPr lang="en-US" sz="1600" kern="100">
                          <a:solidFill>
                            <a:schemeClr val="tx1"/>
                          </a:solidFill>
                          <a:effectLst/>
                          <a:latin typeface="微軟正黑體" panose="020B0604030504040204" pitchFamily="34" charset="-120"/>
                          <a:ea typeface="微軟正黑體" panose="020B0604030504040204" pitchFamily="34" charset="-120"/>
                          <a:cs typeface="+mn-cs"/>
                        </a:rPr>
                        <a:t>OOOO</a:t>
                      </a:r>
                      <a:endParaRPr lang="zh-TW" altLang="en-US" sz="1600" kern="100">
                        <a:solidFill>
                          <a:schemeClr val="tx1"/>
                        </a:solidFill>
                        <a:effectLst/>
                        <a:latin typeface="微軟正黑體" panose="020B0604030504040204" pitchFamily="34" charset="-120"/>
                        <a:ea typeface="微軟正黑體" panose="020B0604030504040204" pitchFamily="34" charset="-120"/>
                        <a:cs typeface="+mn-cs"/>
                      </a:endParaRPr>
                    </a:p>
                  </a:txBody>
                  <a:tcPr marL="68580" marR="68580" marT="0" marB="0" anchor="ctr"/>
                </a:tc>
                <a:extLst>
                  <a:ext uri="{0D108BD9-81ED-4DB2-BD59-A6C34878D82A}">
                    <a16:rowId xmlns:a16="http://schemas.microsoft.com/office/drawing/2014/main" val="10015"/>
                  </a:ext>
                </a:extLst>
              </a:tr>
              <a:tr h="71136">
                <a:tc vMerge="1">
                  <a:txBody>
                    <a:bodyPr/>
                    <a:lstStyle/>
                    <a:p>
                      <a:pPr marL="63500" marR="63500">
                        <a:lnSpc>
                          <a:spcPts val="2200"/>
                        </a:lnSpc>
                        <a:spcAft>
                          <a:spcPts val="0"/>
                        </a:spcAft>
                      </a:pP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solidFill>
                      <a:schemeClr val="bg1">
                        <a:lumMod val="85000"/>
                      </a:schemeClr>
                    </a:solidFill>
                  </a:tcPr>
                </a:tc>
                <a:tc>
                  <a:txBody>
                    <a:bodyPr/>
                    <a:lstStyle/>
                    <a:p>
                      <a:pPr marL="63500" marR="63500" algn="ctr">
                        <a:lnSpc>
                          <a:spcPts val="2200"/>
                        </a:lnSpc>
                        <a:spcAft>
                          <a:spcPts val="0"/>
                        </a:spcAft>
                      </a:pPr>
                      <a:r>
                        <a:rPr lang="en-US" altLang="zh-TW" sz="1600" kern="100" dirty="0">
                          <a:effectLst/>
                          <a:latin typeface="微軟正黑體" panose="020B0604030504040204" pitchFamily="34" charset="-120"/>
                          <a:ea typeface="微軟正黑體" panose="020B0604030504040204" pitchFamily="34" charset="-120"/>
                        </a:rPr>
                        <a:t>C-3-</a:t>
                      </a:r>
                      <a:r>
                        <a:rPr lang="en-US" alt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rPr>
                        <a:t>4</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altLang="en-US" sz="1600" kern="100">
                          <a:solidFill>
                            <a:schemeClr val="tx1"/>
                          </a:solidFill>
                          <a:effectLst/>
                          <a:latin typeface="微軟正黑體" panose="020B0604030504040204" pitchFamily="34" charset="-120"/>
                          <a:ea typeface="微軟正黑體" panose="020B0604030504040204" pitchFamily="34" charset="-120"/>
                          <a:cs typeface="+mn-cs"/>
                        </a:rPr>
                        <a:t>完成深度碳盤查清冊</a:t>
                      </a:r>
                    </a:p>
                  </a:txBody>
                  <a:tcPr marL="68580" marR="68580" marT="0" marB="0" anchor="ctr"/>
                </a:tc>
                <a:extLst>
                  <a:ext uri="{0D108BD9-81ED-4DB2-BD59-A6C34878D82A}">
                    <a16:rowId xmlns:a16="http://schemas.microsoft.com/office/drawing/2014/main" val="10016"/>
                  </a:ext>
                </a:extLst>
              </a:tr>
              <a:tr h="337028">
                <a:tc>
                  <a:txBody>
                    <a:bodyPr/>
                    <a:lstStyle/>
                    <a:p>
                      <a:pPr marL="63500" marR="63500">
                        <a:lnSpc>
                          <a:spcPts val="2200"/>
                        </a:lnSpc>
                        <a:spcAft>
                          <a:spcPts val="0"/>
                        </a:spcAft>
                      </a:pPr>
                      <a:r>
                        <a:rPr lang="en-US" altLang="zh-TW" sz="1600" kern="0" dirty="0">
                          <a:effectLst/>
                          <a:latin typeface="微軟正黑體" panose="020B0604030504040204" pitchFamily="34" charset="-120"/>
                          <a:ea typeface="微軟正黑體" panose="020B0604030504040204" pitchFamily="34" charset="-120"/>
                        </a:rPr>
                        <a:t>D</a:t>
                      </a:r>
                      <a:r>
                        <a:rPr lang="zh-TW" sz="1600" kern="100" dirty="0">
                          <a:effectLst/>
                          <a:latin typeface="微軟正黑體" panose="020B0604030504040204" pitchFamily="34" charset="-120"/>
                          <a:ea typeface="微軟正黑體" panose="020B0604030504040204" pitchFamily="34" charset="-120"/>
                        </a:rPr>
                        <a:t>、期中報告</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solidFill>
                      <a:schemeClr val="bg1">
                        <a:lumMod val="85000"/>
                      </a:schemeClr>
                    </a:solidFill>
                  </a:tcPr>
                </a:tc>
                <a:tc>
                  <a:txBody>
                    <a:bodyPr/>
                    <a:lstStyle/>
                    <a:p>
                      <a:pPr marL="63500" marR="63500" algn="ctr">
                        <a:lnSpc>
                          <a:spcPts val="2200"/>
                        </a:lnSpc>
                        <a:spcAft>
                          <a:spcPts val="0"/>
                        </a:spcAft>
                      </a:pPr>
                      <a:r>
                        <a:rPr lang="en-US" alt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rPr>
                        <a:t>D</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sz="1600" kern="100">
                          <a:effectLst/>
                          <a:latin typeface="微軟正黑體" panose="020B0604030504040204" pitchFamily="34" charset="-120"/>
                          <a:ea typeface="微軟正黑體" panose="020B0604030504040204" pitchFamily="34" charset="-120"/>
                        </a:rPr>
                        <a:t>完成並提交期中進度報告</a:t>
                      </a:r>
                      <a:endParaRPr lang="zh-TW" sz="1600" kern="10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11"/>
                  </a:ext>
                </a:extLst>
              </a:tr>
              <a:tr h="368901">
                <a:tc>
                  <a:txBody>
                    <a:bodyPr/>
                    <a:lstStyle/>
                    <a:p>
                      <a:pPr marL="63500" marR="63500">
                        <a:lnSpc>
                          <a:spcPts val="2200"/>
                        </a:lnSpc>
                        <a:spcAft>
                          <a:spcPts val="0"/>
                        </a:spcAft>
                      </a:pPr>
                      <a:r>
                        <a:rPr lang="en-US" altLang="zh-TW" sz="1600" kern="0" dirty="0">
                          <a:effectLst/>
                          <a:latin typeface="微軟正黑體" panose="020B0604030504040204" pitchFamily="34" charset="-120"/>
                          <a:ea typeface="微軟正黑體" panose="020B0604030504040204" pitchFamily="34" charset="-120"/>
                        </a:rPr>
                        <a:t>E</a:t>
                      </a:r>
                      <a:r>
                        <a:rPr lang="zh-TW" sz="1600" kern="100" dirty="0">
                          <a:effectLst/>
                          <a:latin typeface="微軟正黑體" panose="020B0604030504040204" pitchFamily="34" charset="-120"/>
                          <a:ea typeface="微軟正黑體" panose="020B0604030504040204" pitchFamily="34" charset="-120"/>
                        </a:rPr>
                        <a:t>、期末報告</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solidFill>
                      <a:schemeClr val="bg1">
                        <a:lumMod val="85000"/>
                      </a:schemeClr>
                    </a:solidFill>
                  </a:tcPr>
                </a:tc>
                <a:tc>
                  <a:txBody>
                    <a:bodyPr/>
                    <a:lstStyle/>
                    <a:p>
                      <a:pPr marL="63500" marR="63500" algn="ctr">
                        <a:lnSpc>
                          <a:spcPts val="2200"/>
                        </a:lnSpc>
                        <a:spcAft>
                          <a:spcPts val="0"/>
                        </a:spcAft>
                      </a:pPr>
                      <a:r>
                        <a:rPr lang="en-US" altLang="zh-TW" sz="1600" kern="100" dirty="0">
                          <a:effectLst/>
                          <a:latin typeface="微軟正黑體" panose="020B0604030504040204" pitchFamily="34" charset="-120"/>
                          <a:ea typeface="微軟正黑體" panose="020B0604030504040204" pitchFamily="34" charset="-120"/>
                          <a:cs typeface="+mn-cs"/>
                        </a:rPr>
                        <a:t>E</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tc>
                  <a:txBody>
                    <a:bodyPr/>
                    <a:lstStyle/>
                    <a:p>
                      <a:pPr marL="63500" marR="63500" algn="just">
                        <a:lnSpc>
                          <a:spcPts val="2200"/>
                        </a:lnSpc>
                        <a:spcAft>
                          <a:spcPts val="0"/>
                        </a:spcAft>
                      </a:pPr>
                      <a:r>
                        <a:rPr lang="zh-TW" sz="1600" kern="100" dirty="0">
                          <a:effectLst/>
                          <a:latin typeface="微軟正黑體" panose="020B0604030504040204" pitchFamily="34" charset="-120"/>
                          <a:ea typeface="微軟正黑體" panose="020B0604030504040204" pitchFamily="34" charset="-120"/>
                        </a:rPr>
                        <a:t>完成並提交期末進度報告</a:t>
                      </a:r>
                      <a:endParaRPr lang="zh-TW" sz="1600" kern="100" dirty="0">
                        <a:effectLst/>
                        <a:latin typeface="微軟正黑體" panose="020B0604030504040204" pitchFamily="34" charset="-120"/>
                        <a:ea typeface="微軟正黑體" panose="020B0604030504040204" pitchFamily="34" charset="-120"/>
                        <a:cs typeface="Times New Roman" panose="02020603050405020304" pitchFamily="18" charset="0"/>
                      </a:endParaRPr>
                    </a:p>
                  </a:txBody>
                  <a:tcPr marL="68580" marR="68580" marT="0" marB="0" anchor="ctr"/>
                </a:tc>
                <a:extLst>
                  <a:ext uri="{0D108BD9-81ED-4DB2-BD59-A6C34878D82A}">
                    <a16:rowId xmlns:a16="http://schemas.microsoft.com/office/drawing/2014/main" val="10012"/>
                  </a:ext>
                </a:extLst>
              </a:tr>
            </a:tbl>
          </a:graphicData>
        </a:graphic>
      </p:graphicFrame>
      <p:sp>
        <p:nvSpPr>
          <p:cNvPr id="2" name="標題 1"/>
          <p:cNvSpPr>
            <a:spLocks noGrp="1"/>
          </p:cNvSpPr>
          <p:nvPr>
            <p:ph type="title"/>
          </p:nvPr>
        </p:nvSpPr>
        <p:spPr/>
        <p:txBody>
          <a:bodyPr>
            <a:normAutofit fontScale="90000"/>
          </a:bodyPr>
          <a:lstStyle/>
          <a:p>
            <a:r>
              <a:rPr lang="zh-TW" altLang="en-US"/>
              <a:t>四、工作進度規劃</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14</a:t>
            </a:fld>
            <a:endParaRPr lang="zh-TW" altLang="en-US"/>
          </a:p>
        </p:txBody>
      </p:sp>
      <p:sp>
        <p:nvSpPr>
          <p:cNvPr id="6" name="圓角矩形圖說文字 5"/>
          <p:cNvSpPr/>
          <p:nvPr/>
        </p:nvSpPr>
        <p:spPr>
          <a:xfrm>
            <a:off x="5076056" y="6194718"/>
            <a:ext cx="2376264" cy="360040"/>
          </a:xfrm>
          <a:prstGeom prst="wedgeRoundRectCallout">
            <a:avLst>
              <a:gd name="adj1" fmla="val -87671"/>
              <a:gd name="adj2" fmla="val -52344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請符合甘特圖查核點</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419977035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五、經費規劃</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15</a:t>
            </a:fld>
            <a:endParaRPr lang="zh-TW" altLang="en-US"/>
          </a:p>
        </p:txBody>
      </p:sp>
      <p:graphicFrame>
        <p:nvGraphicFramePr>
          <p:cNvPr id="6" name="表格 5"/>
          <p:cNvGraphicFramePr>
            <a:graphicFrameLocks noGrp="1"/>
          </p:cNvGraphicFramePr>
          <p:nvPr>
            <p:extLst>
              <p:ext uri="{D42A27DB-BD31-4B8C-83A1-F6EECF244321}">
                <p14:modId xmlns:p14="http://schemas.microsoft.com/office/powerpoint/2010/main" val="4076585611"/>
              </p:ext>
            </p:extLst>
          </p:nvPr>
        </p:nvGraphicFramePr>
        <p:xfrm>
          <a:off x="251520" y="1052733"/>
          <a:ext cx="8640960" cy="4694542"/>
        </p:xfrm>
        <a:graphic>
          <a:graphicData uri="http://schemas.openxmlformats.org/drawingml/2006/table">
            <a:tbl>
              <a:tblPr firstRow="1" bandRow="1">
                <a:tableStyleId>{5940675A-B579-460E-94D1-54222C63F5DA}</a:tableStyleId>
              </a:tblPr>
              <a:tblGrid>
                <a:gridCol w="1728192">
                  <a:extLst>
                    <a:ext uri="{9D8B030D-6E8A-4147-A177-3AD203B41FA5}">
                      <a16:colId xmlns:a16="http://schemas.microsoft.com/office/drawing/2014/main" val="20000"/>
                    </a:ext>
                  </a:extLst>
                </a:gridCol>
                <a:gridCol w="2016224">
                  <a:extLst>
                    <a:ext uri="{9D8B030D-6E8A-4147-A177-3AD203B41FA5}">
                      <a16:colId xmlns:a16="http://schemas.microsoft.com/office/drawing/2014/main" val="20001"/>
                    </a:ext>
                  </a:extLst>
                </a:gridCol>
                <a:gridCol w="2016224">
                  <a:extLst>
                    <a:ext uri="{9D8B030D-6E8A-4147-A177-3AD203B41FA5}">
                      <a16:colId xmlns:a16="http://schemas.microsoft.com/office/drawing/2014/main" val="20002"/>
                    </a:ext>
                  </a:extLst>
                </a:gridCol>
                <a:gridCol w="1656184">
                  <a:extLst>
                    <a:ext uri="{9D8B030D-6E8A-4147-A177-3AD203B41FA5}">
                      <a16:colId xmlns:a16="http://schemas.microsoft.com/office/drawing/2014/main" val="20003"/>
                    </a:ext>
                  </a:extLst>
                </a:gridCol>
                <a:gridCol w="1224136">
                  <a:extLst>
                    <a:ext uri="{9D8B030D-6E8A-4147-A177-3AD203B41FA5}">
                      <a16:colId xmlns:a16="http://schemas.microsoft.com/office/drawing/2014/main" val="20004"/>
                    </a:ext>
                  </a:extLst>
                </a:gridCol>
              </a:tblGrid>
              <a:tr h="288035">
                <a:tc rowSpan="3">
                  <a:txBody>
                    <a:bodyPr/>
                    <a:lstStyle/>
                    <a:p>
                      <a:pPr algn="r"/>
                      <a:r>
                        <a:rPr lang="zh-TW" altLang="en-US" sz="1600" b="1">
                          <a:latin typeface="微軟正黑體" panose="020B0604030504040204" pitchFamily="34" charset="-120"/>
                          <a:ea typeface="微軟正黑體" panose="020B0604030504040204" pitchFamily="34" charset="-120"/>
                        </a:rPr>
                        <a:t>              費用</a:t>
                      </a:r>
                      <a:endParaRPr lang="en-US" altLang="zh-TW" sz="1600" b="1">
                        <a:latin typeface="微軟正黑體" panose="020B0604030504040204" pitchFamily="34" charset="-120"/>
                        <a:ea typeface="微軟正黑體" panose="020B0604030504040204" pitchFamily="34" charset="-120"/>
                      </a:endParaRPr>
                    </a:p>
                    <a:p>
                      <a:endParaRPr lang="en-US" altLang="zh-TW" sz="1600" b="1">
                        <a:latin typeface="微軟正黑體" panose="020B0604030504040204" pitchFamily="34" charset="-120"/>
                        <a:ea typeface="微軟正黑體" panose="020B0604030504040204" pitchFamily="34" charset="-120"/>
                      </a:endParaRPr>
                    </a:p>
                    <a:p>
                      <a:r>
                        <a:rPr lang="zh-TW" altLang="en-US" sz="1600" b="1">
                          <a:latin typeface="微軟正黑體" panose="020B0604030504040204" pitchFamily="34" charset="-120"/>
                          <a:ea typeface="微軟正黑體" panose="020B0604030504040204" pitchFamily="34" charset="-120"/>
                        </a:rPr>
                        <a:t>項目</a:t>
                      </a:r>
                    </a:p>
                  </a:txBody>
                  <a:tcPr anchor="ctr">
                    <a:lnTlToBr w="12700" cap="flat" cmpd="sng" algn="ctr">
                      <a:solidFill>
                        <a:schemeClr val="tx1"/>
                      </a:solidFill>
                      <a:prstDash val="solid"/>
                      <a:round/>
                      <a:headEnd type="none" w="med" len="med"/>
                      <a:tailEnd type="none" w="med" len="med"/>
                    </a:lnTlToBr>
                    <a:solidFill>
                      <a:srgbClr val="FFC000"/>
                    </a:solidFill>
                  </a:tcPr>
                </a:tc>
                <a:tc gridSpan="4">
                  <a:txBody>
                    <a:bodyPr/>
                    <a:lstStyle/>
                    <a:p>
                      <a:pPr algn="ctr"/>
                      <a:r>
                        <a:rPr lang="zh-TW" altLang="en-US" sz="1600" b="1">
                          <a:latin typeface="微軟正黑體" panose="020B0604030504040204" pitchFamily="34" charset="-120"/>
                          <a:ea typeface="微軟正黑體" panose="020B0604030504040204" pitchFamily="34" charset="-120"/>
                        </a:rPr>
                        <a:t>預算數（單位：元）</a:t>
                      </a:r>
                    </a:p>
                  </a:txBody>
                  <a:tcPr anchor="ctr">
                    <a:solidFill>
                      <a:srgbClr val="FFC000"/>
                    </a:solidFill>
                  </a:tcPr>
                </a:tc>
                <a:tc hMerge="1">
                  <a:txBody>
                    <a:bodyPr/>
                    <a:lstStyle/>
                    <a:p>
                      <a:endParaRPr lang="zh-TW" altLang="en-US">
                        <a:latin typeface="微軟正黑體" panose="020B0604030504040204" pitchFamily="34" charset="-120"/>
                        <a:ea typeface="微軟正黑體" panose="020B0604030504040204" pitchFamily="34" charset="-120"/>
                      </a:endParaRPr>
                    </a:p>
                  </a:txBody>
                  <a:tcPr/>
                </a:tc>
                <a:tc hMerge="1">
                  <a:txBody>
                    <a:bodyPr/>
                    <a:lstStyle/>
                    <a:p>
                      <a:endParaRPr lang="zh-TW" altLang="en-US">
                        <a:latin typeface="微軟正黑體" panose="020B0604030504040204" pitchFamily="34" charset="-120"/>
                        <a:ea typeface="微軟正黑體" panose="020B0604030504040204" pitchFamily="34" charset="-120"/>
                      </a:endParaRPr>
                    </a:p>
                  </a:txBody>
                  <a:tcPr/>
                </a:tc>
                <a:tc hMerge="1">
                  <a:txBody>
                    <a:bodyPr/>
                    <a:lstStyle/>
                    <a:p>
                      <a:endParaRPr lang="zh-TW" altLang="en-US">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0"/>
                  </a:ext>
                </a:extLst>
              </a:tr>
              <a:tr h="383751">
                <a:tc vMerge="1">
                  <a:txBody>
                    <a:bodyPr/>
                    <a:lstStyle/>
                    <a:p>
                      <a:endParaRPr lang="zh-TW" altLang="en-US" sz="1400">
                        <a:latin typeface="微軟正黑體" panose="020B0604030504040204" pitchFamily="34" charset="-120"/>
                        <a:ea typeface="微軟正黑體" panose="020B0604030504040204" pitchFamily="34" charset="-120"/>
                      </a:endParaRPr>
                    </a:p>
                  </a:txBody>
                  <a:tcPr/>
                </a:tc>
                <a:tc rowSpan="2">
                  <a:txBody>
                    <a:bodyPr/>
                    <a:lstStyle/>
                    <a:p>
                      <a:pPr algn="ctr"/>
                      <a:r>
                        <a:rPr lang="zh-TW" altLang="en-US" sz="1600" b="1">
                          <a:latin typeface="微軟正黑體" panose="020B0604030504040204" pitchFamily="34" charset="-120"/>
                          <a:ea typeface="微軟正黑體" panose="020B0604030504040204" pitchFamily="34" charset="-120"/>
                        </a:rPr>
                        <a:t>政府經費</a:t>
                      </a:r>
                      <a:r>
                        <a:rPr lang="en-US" altLang="zh-TW" sz="1600" b="1">
                          <a:latin typeface="微軟正黑體" panose="020B0604030504040204" pitchFamily="34" charset="-120"/>
                          <a:ea typeface="微軟正黑體" panose="020B0604030504040204" pitchFamily="34" charset="-120"/>
                        </a:rPr>
                        <a:t>(A)</a:t>
                      </a:r>
                      <a:endParaRPr lang="zh-TW" altLang="en-US" sz="1600" b="1">
                        <a:latin typeface="微軟正黑體" panose="020B0604030504040204" pitchFamily="34" charset="-120"/>
                        <a:ea typeface="微軟正黑體" panose="020B0604030504040204" pitchFamily="34" charset="-120"/>
                      </a:endParaRPr>
                    </a:p>
                  </a:txBody>
                  <a:tcPr anchor="ctr">
                    <a:solidFill>
                      <a:srgbClr val="FFC000"/>
                    </a:solidFill>
                  </a:tcPr>
                </a:tc>
                <a:tc rowSpan="2">
                  <a:txBody>
                    <a:bodyPr/>
                    <a:lstStyle/>
                    <a:p>
                      <a:pPr algn="ctr"/>
                      <a:r>
                        <a:rPr lang="zh-TW" altLang="en-US" sz="1600" b="1">
                          <a:latin typeface="微軟正黑體" panose="020B0604030504040204" pitchFamily="34" charset="-120"/>
                          <a:ea typeface="微軟正黑體" panose="020B0604030504040204" pitchFamily="34" charset="-120"/>
                        </a:rPr>
                        <a:t>自籌款</a:t>
                      </a:r>
                      <a:r>
                        <a:rPr lang="en-US" altLang="zh-TW" sz="1600" b="1">
                          <a:latin typeface="微軟正黑體" panose="020B0604030504040204" pitchFamily="34" charset="-120"/>
                          <a:ea typeface="微軟正黑體" panose="020B0604030504040204" pitchFamily="34" charset="-120"/>
                        </a:rPr>
                        <a:t>(B)</a:t>
                      </a:r>
                      <a:endParaRPr lang="zh-TW" altLang="en-US" sz="1600" b="1">
                        <a:latin typeface="微軟正黑體" panose="020B0604030504040204" pitchFamily="34" charset="-120"/>
                        <a:ea typeface="微軟正黑體" panose="020B0604030504040204" pitchFamily="34" charset="-120"/>
                      </a:endParaRPr>
                    </a:p>
                  </a:txBody>
                  <a:tcPr anchor="ctr">
                    <a:solidFill>
                      <a:srgbClr val="FFC000"/>
                    </a:solidFill>
                  </a:tcPr>
                </a:tc>
                <a:tc gridSpan="2">
                  <a:txBody>
                    <a:bodyPr/>
                    <a:lstStyle/>
                    <a:p>
                      <a:pPr algn="ctr"/>
                      <a:r>
                        <a:rPr lang="zh-TW" altLang="en-US" sz="1600" b="1">
                          <a:latin typeface="微軟正黑體" panose="020B0604030504040204" pitchFamily="34" charset="-120"/>
                          <a:ea typeface="微軟正黑體" panose="020B0604030504040204" pitchFamily="34" charset="-120"/>
                        </a:rPr>
                        <a:t>合計</a:t>
                      </a:r>
                    </a:p>
                  </a:txBody>
                  <a:tcPr anchor="ctr">
                    <a:solidFill>
                      <a:srgbClr val="FFC000"/>
                    </a:solidFill>
                  </a:tcPr>
                </a:tc>
                <a:tc hMerge="1">
                  <a:txBody>
                    <a:bodyPr/>
                    <a:lstStyle/>
                    <a:p>
                      <a:endParaRPr lang="zh-TW" altLang="en-US" sz="1400">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1"/>
                  </a:ext>
                </a:extLst>
              </a:tr>
              <a:tr h="383751">
                <a:tc vMerge="1">
                  <a:txBody>
                    <a:bodyPr/>
                    <a:lstStyle/>
                    <a:p>
                      <a:endParaRPr lang="zh-TW" altLang="en-US" sz="1400">
                        <a:latin typeface="微軟正黑體" panose="020B0604030504040204" pitchFamily="34" charset="-120"/>
                        <a:ea typeface="微軟正黑體" panose="020B0604030504040204" pitchFamily="34" charset="-120"/>
                      </a:endParaRPr>
                    </a:p>
                  </a:txBody>
                  <a:tcPr/>
                </a:tc>
                <a:tc vMerge="1">
                  <a:txBody>
                    <a:bodyPr/>
                    <a:lstStyle/>
                    <a:p>
                      <a:endParaRPr lang="zh-TW" altLang="en-US" sz="1400">
                        <a:latin typeface="微軟正黑體" panose="020B0604030504040204" pitchFamily="34" charset="-120"/>
                        <a:ea typeface="微軟正黑體" panose="020B0604030504040204" pitchFamily="34" charset="-120"/>
                      </a:endParaRPr>
                    </a:p>
                  </a:txBody>
                  <a:tcPr/>
                </a:tc>
                <a:tc vMerge="1">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pPr algn="ctr"/>
                      <a:r>
                        <a:rPr lang="zh-TW" altLang="en-US" sz="1600" b="1">
                          <a:latin typeface="微軟正黑體" panose="020B0604030504040204" pitchFamily="34" charset="-120"/>
                          <a:ea typeface="微軟正黑體" panose="020B0604030504040204" pitchFamily="34" charset="-120"/>
                        </a:rPr>
                        <a:t>金額</a:t>
                      </a:r>
                      <a:r>
                        <a:rPr lang="en-US" altLang="zh-TW" sz="1600" b="1">
                          <a:latin typeface="微軟正黑體" panose="020B0604030504040204" pitchFamily="34" charset="-120"/>
                          <a:ea typeface="微軟正黑體" panose="020B0604030504040204" pitchFamily="34" charset="-120"/>
                        </a:rPr>
                        <a:t>(A+B)</a:t>
                      </a:r>
                      <a:endParaRPr lang="zh-TW" altLang="en-US" sz="1600" b="1">
                        <a:latin typeface="微軟正黑體" panose="020B0604030504040204" pitchFamily="34" charset="-120"/>
                        <a:ea typeface="微軟正黑體" panose="020B0604030504040204" pitchFamily="34" charset="-120"/>
                      </a:endParaRPr>
                    </a:p>
                  </a:txBody>
                  <a:tcPr anchor="ctr">
                    <a:solidFill>
                      <a:srgbClr val="FFC000"/>
                    </a:solidFill>
                  </a:tcPr>
                </a:tc>
                <a:tc>
                  <a:txBody>
                    <a:bodyPr/>
                    <a:lstStyle/>
                    <a:p>
                      <a:pPr algn="ctr"/>
                      <a:r>
                        <a:rPr lang="zh-TW" altLang="en-US" sz="1600" b="1">
                          <a:latin typeface="微軟正黑體" panose="020B0604030504040204" pitchFamily="34" charset="-120"/>
                          <a:ea typeface="微軟正黑體" panose="020B0604030504040204" pitchFamily="34" charset="-120"/>
                        </a:rPr>
                        <a:t>佔總經費比</a:t>
                      </a:r>
                    </a:p>
                  </a:txBody>
                  <a:tcPr anchor="ctr">
                    <a:solidFill>
                      <a:srgbClr val="FFC000"/>
                    </a:solidFill>
                  </a:tcPr>
                </a:tc>
                <a:extLst>
                  <a:ext uri="{0D108BD9-81ED-4DB2-BD59-A6C34878D82A}">
                    <a16:rowId xmlns:a16="http://schemas.microsoft.com/office/drawing/2014/main" val="10002"/>
                  </a:ext>
                </a:extLst>
              </a:tr>
              <a:tr h="718352">
                <a:tc>
                  <a:txBody>
                    <a:bodyPr/>
                    <a:lstStyle/>
                    <a:p>
                      <a:pPr algn="just"/>
                      <a:r>
                        <a:rPr lang="zh-TW" altLang="en-US" sz="1400">
                          <a:latin typeface="微軟正黑體" panose="020B0604030504040204" pitchFamily="34" charset="-120"/>
                          <a:ea typeface="微軟正黑體" panose="020B0604030504040204" pitchFamily="34" charset="-120"/>
                        </a:rPr>
                        <a:t>一、直接薪資</a:t>
                      </a:r>
                    </a:p>
                  </a:txBody>
                  <a:tcPr anchor="ct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3"/>
                  </a:ext>
                </a:extLst>
              </a:tr>
              <a:tr h="718352">
                <a:tc>
                  <a:txBody>
                    <a:bodyPr/>
                    <a:lstStyle/>
                    <a:p>
                      <a:pPr algn="just"/>
                      <a:r>
                        <a:rPr lang="zh-TW" altLang="en-US" sz="1400">
                          <a:latin typeface="微軟正黑體" panose="020B0604030504040204" pitchFamily="34" charset="-120"/>
                          <a:ea typeface="微軟正黑體" panose="020B0604030504040204" pitchFamily="34" charset="-120"/>
                        </a:rPr>
                        <a:t>二、管理費</a:t>
                      </a:r>
                    </a:p>
                  </a:txBody>
                  <a:tcPr anchor="ct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4"/>
                  </a:ext>
                </a:extLst>
              </a:tr>
              <a:tr h="718352">
                <a:tc>
                  <a:txBody>
                    <a:bodyPr/>
                    <a:lstStyle/>
                    <a:p>
                      <a:pPr algn="just"/>
                      <a:r>
                        <a:rPr lang="zh-TW" altLang="en-US" sz="1400">
                          <a:latin typeface="微軟正黑體" panose="020B0604030504040204" pitchFamily="34" charset="-120"/>
                          <a:ea typeface="微軟正黑體" panose="020B0604030504040204" pitchFamily="34" charset="-120"/>
                        </a:rPr>
                        <a:t>三、其他直接費用</a:t>
                      </a:r>
                    </a:p>
                  </a:txBody>
                  <a:tcPr anchor="ct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5"/>
                  </a:ext>
                </a:extLst>
              </a:tr>
              <a:tr h="718352">
                <a:tc>
                  <a:txBody>
                    <a:bodyPr/>
                    <a:lstStyle/>
                    <a:p>
                      <a:pPr algn="just"/>
                      <a:r>
                        <a:rPr lang="zh-TW" altLang="en-US" sz="1400">
                          <a:latin typeface="微軟正黑體" panose="020B0604030504040204" pitchFamily="34" charset="-120"/>
                          <a:ea typeface="微軟正黑體" panose="020B0604030504040204" pitchFamily="34" charset="-120"/>
                        </a:rPr>
                        <a:t>四、營業稅</a:t>
                      </a:r>
                    </a:p>
                  </a:txBody>
                  <a:tcPr anchor="ct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6"/>
                  </a:ext>
                </a:extLst>
              </a:tr>
              <a:tr h="718352">
                <a:tc>
                  <a:txBody>
                    <a:bodyPr/>
                    <a:lstStyle/>
                    <a:p>
                      <a:pPr algn="ctr"/>
                      <a:r>
                        <a:rPr lang="zh-TW" altLang="en-US" sz="1400">
                          <a:latin typeface="微軟正黑體" panose="020B0604030504040204" pitchFamily="34" charset="-120"/>
                          <a:ea typeface="微軟正黑體" panose="020B0604030504040204" pitchFamily="34" charset="-120"/>
                        </a:rPr>
                        <a:t>合計</a:t>
                      </a:r>
                    </a:p>
                  </a:txBody>
                  <a:tcPr anchor="ct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tc>
                  <a:txBody>
                    <a:bodyPr/>
                    <a:lstStyle/>
                    <a:p>
                      <a:endParaRPr lang="zh-TW" altLang="en-US" sz="1400">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7"/>
                  </a:ext>
                </a:extLst>
              </a:tr>
            </a:tbl>
          </a:graphicData>
        </a:graphic>
      </p:graphicFrame>
      <p:sp>
        <p:nvSpPr>
          <p:cNvPr id="5" name="圓角矩形圖說文字 4"/>
          <p:cNvSpPr/>
          <p:nvPr/>
        </p:nvSpPr>
        <p:spPr>
          <a:xfrm>
            <a:off x="4283968" y="2636912"/>
            <a:ext cx="4392488" cy="2592288"/>
          </a:xfrm>
          <a:prstGeom prst="wedgeRoundRectCallout">
            <a:avLst>
              <a:gd name="adj1" fmla="val -62780"/>
              <a:gd name="adj2" fmla="val 6382"/>
              <a:gd name="adj3" fmla="val 16667"/>
            </a:avLst>
          </a:prstGeom>
          <a:solidFill>
            <a:srgbClr val="C0C0C0">
              <a:alpha val="6509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提案經費需依「經濟部及所屬機關委辦計畫預算編列基準」編列及執行。</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中企處負擔</a:t>
            </a:r>
            <a:r>
              <a:rPr lang="en-US" altLang="zh-TW" sz="1600" dirty="0">
                <a:solidFill>
                  <a:srgbClr val="FF6600"/>
                </a:solidFill>
                <a:latin typeface="微軟正黑體" panose="020B0604030504040204" pitchFamily="34" charset="-120"/>
                <a:ea typeface="微軟正黑體" panose="020B0604030504040204" pitchFamily="34" charset="-120"/>
              </a:rPr>
              <a:t>(</a:t>
            </a:r>
            <a:r>
              <a:rPr lang="zh-TW" altLang="en-US" sz="1600" dirty="0">
                <a:solidFill>
                  <a:srgbClr val="FF6600"/>
                </a:solidFill>
                <a:latin typeface="微軟正黑體" panose="020B0604030504040204" pitchFamily="34" charset="-120"/>
                <a:ea typeface="微軟正黑體" panose="020B0604030504040204" pitchFamily="34" charset="-120"/>
              </a:rPr>
              <a:t>政府經費</a:t>
            </a:r>
            <a:r>
              <a:rPr lang="en-US" altLang="zh-TW" sz="1600" dirty="0">
                <a:solidFill>
                  <a:srgbClr val="FF6600"/>
                </a:solidFill>
                <a:latin typeface="微軟正黑體" panose="020B0604030504040204" pitchFamily="34" charset="-120"/>
                <a:ea typeface="微軟正黑體" panose="020B0604030504040204" pitchFamily="34" charset="-120"/>
              </a:rPr>
              <a:t>)</a:t>
            </a:r>
            <a:r>
              <a:rPr lang="zh-TW" altLang="en-US" sz="1600" dirty="0">
                <a:solidFill>
                  <a:srgbClr val="FF6600"/>
                </a:solidFill>
                <a:latin typeface="微軟正黑體" panose="020B0604030504040204" pitchFamily="34" charset="-120"/>
                <a:ea typeface="微軟正黑體" panose="020B0604030504040204" pitchFamily="34" charset="-120"/>
              </a:rPr>
              <a:t>：人事費不得超過政府經費之</a:t>
            </a:r>
            <a:r>
              <a:rPr lang="en-US" altLang="zh-TW" sz="1600" dirty="0">
                <a:solidFill>
                  <a:srgbClr val="FF6600"/>
                </a:solidFill>
                <a:latin typeface="微軟正黑體" panose="020B0604030504040204" pitchFamily="34" charset="-120"/>
                <a:ea typeface="微軟正黑體" panose="020B0604030504040204" pitchFamily="34" charset="-120"/>
              </a:rPr>
              <a:t>30%</a:t>
            </a:r>
            <a:r>
              <a:rPr lang="zh-TW" altLang="en-US" sz="1600" dirty="0">
                <a:solidFill>
                  <a:srgbClr val="FF6600"/>
                </a:solidFill>
                <a:latin typeface="微軟正黑體" panose="020B0604030504040204" pitchFamily="34" charset="-120"/>
                <a:ea typeface="微軟正黑體" panose="020B0604030504040204" pitchFamily="34" charset="-120"/>
              </a:rPr>
              <a:t>。</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營業稅：直接薪資</a:t>
            </a:r>
            <a:r>
              <a:rPr lang="en-US" altLang="zh-TW" sz="1600" dirty="0">
                <a:solidFill>
                  <a:srgbClr val="FF6600"/>
                </a:solidFill>
                <a:latin typeface="微軟正黑體" panose="020B0604030504040204" pitchFamily="34" charset="-120"/>
                <a:ea typeface="微軟正黑體" panose="020B0604030504040204" pitchFamily="34" charset="-120"/>
              </a:rPr>
              <a:t>+</a:t>
            </a:r>
            <a:r>
              <a:rPr lang="zh-TW" altLang="en-US" sz="1600" dirty="0">
                <a:solidFill>
                  <a:srgbClr val="FF6600"/>
                </a:solidFill>
                <a:latin typeface="微軟正黑體" panose="020B0604030504040204" pitchFamily="34" charset="-120"/>
                <a:ea typeface="微軟正黑體" panose="020B0604030504040204" pitchFamily="34" charset="-120"/>
              </a:rPr>
              <a:t>管理費</a:t>
            </a:r>
            <a:r>
              <a:rPr lang="en-US" altLang="zh-TW" sz="1600" dirty="0">
                <a:solidFill>
                  <a:srgbClr val="FF6600"/>
                </a:solidFill>
                <a:latin typeface="微軟正黑體" panose="020B0604030504040204" pitchFamily="34" charset="-120"/>
                <a:ea typeface="微軟正黑體" panose="020B0604030504040204" pitchFamily="34" charset="-120"/>
              </a:rPr>
              <a:t>+</a:t>
            </a:r>
            <a:r>
              <a:rPr lang="zh-TW" altLang="en-US" sz="1600" dirty="0">
                <a:solidFill>
                  <a:srgbClr val="FF6600"/>
                </a:solidFill>
                <a:latin typeface="微軟正黑體" panose="020B0604030504040204" pitchFamily="34" charset="-120"/>
                <a:ea typeface="微軟正黑體" panose="020B0604030504040204" pitchFamily="34" charset="-120"/>
              </a:rPr>
              <a:t>其他直接費用</a:t>
            </a:r>
            <a:r>
              <a:rPr lang="en-US" altLang="zh-TW" sz="1600" dirty="0">
                <a:solidFill>
                  <a:srgbClr val="FF6600"/>
                </a:solidFill>
                <a:latin typeface="微軟正黑體" panose="020B0604030504040204" pitchFamily="34" charset="-120"/>
                <a:ea typeface="微軟正黑體" panose="020B0604030504040204" pitchFamily="34" charset="-120"/>
              </a:rPr>
              <a:t>) x5%</a:t>
            </a:r>
          </a:p>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「專業服務費」包含：輔導單位費用、取得必要量化成果之認驗證費用、會計師查證費用，</a:t>
            </a:r>
            <a:r>
              <a:rPr lang="zh-TW" altLang="zh-TW" sz="1600" dirty="0">
                <a:solidFill>
                  <a:srgbClr val="FF6600"/>
                </a:solidFill>
                <a:latin typeface="微軟正黑體" panose="020B0604030504040204" pitchFamily="34" charset="-120"/>
                <a:ea typeface="微軟正黑體" panose="020B0604030504040204" pitchFamily="34" charset="-120"/>
              </a:rPr>
              <a:t>認驗證費用</a:t>
            </a:r>
            <a:r>
              <a:rPr lang="en-US" altLang="zh-TW" sz="1600" dirty="0">
                <a:solidFill>
                  <a:srgbClr val="FF6600"/>
                </a:solidFill>
                <a:latin typeface="微軟正黑體" panose="020B0604030504040204" pitchFamily="34" charset="-120"/>
                <a:ea typeface="微軟正黑體" panose="020B0604030504040204" pitchFamily="34" charset="-120"/>
              </a:rPr>
              <a:t>(</a:t>
            </a:r>
            <a:r>
              <a:rPr lang="zh-TW" altLang="zh-TW" sz="1600" dirty="0">
                <a:solidFill>
                  <a:srgbClr val="FF6600"/>
                </a:solidFill>
                <a:latin typeface="微軟正黑體" panose="020B0604030504040204" pitchFamily="34" charset="-120"/>
                <a:ea typeface="微軟正黑體" panose="020B0604030504040204" pitchFamily="34" charset="-120"/>
              </a:rPr>
              <a:t>不得編列於政府經費項目</a:t>
            </a:r>
            <a:r>
              <a:rPr lang="en-US" altLang="zh-TW" sz="1600" dirty="0">
                <a:solidFill>
                  <a:srgbClr val="FF6600"/>
                </a:solidFill>
                <a:latin typeface="微軟正黑體" panose="020B0604030504040204" pitchFamily="34" charset="-120"/>
                <a:ea typeface="微軟正黑體" panose="020B0604030504040204" pitchFamily="34" charset="-120"/>
              </a:rPr>
              <a:t>)</a:t>
            </a:r>
            <a:r>
              <a:rPr lang="zh-TW" altLang="en-US" sz="1600" dirty="0">
                <a:solidFill>
                  <a:srgbClr val="FF6600"/>
                </a:solidFill>
                <a:latin typeface="微軟正黑體" panose="020B0604030504040204" pitchFamily="34" charset="-120"/>
                <a:ea typeface="微軟正黑體" panose="020B0604030504040204" pitchFamily="34" charset="-120"/>
              </a:rPr>
              <a:t>。</a:t>
            </a:r>
          </a:p>
        </p:txBody>
      </p:sp>
      <p:sp>
        <p:nvSpPr>
          <p:cNvPr id="3" name="矩形 2"/>
          <p:cNvSpPr/>
          <p:nvPr/>
        </p:nvSpPr>
        <p:spPr>
          <a:xfrm>
            <a:off x="251520" y="5877272"/>
            <a:ext cx="7116051" cy="369332"/>
          </a:xfrm>
          <a:prstGeom prst="rect">
            <a:avLst/>
          </a:prstGeom>
        </p:spPr>
        <p:txBody>
          <a:bodyPr wrap="none">
            <a:spAutoFit/>
          </a:bodyPr>
          <a:lstStyle/>
          <a:p>
            <a:r>
              <a:rPr lang="zh-TW" altLang="en-US">
                <a:latin typeface="微軟正黑體" panose="020B0604030504040204" pitchFamily="34" charset="-120"/>
                <a:ea typeface="微軟正黑體" panose="020B0604030504040204" pitchFamily="34" charset="-120"/>
              </a:rPr>
              <a:t>「專業服務費」佔總經費比例</a:t>
            </a:r>
            <a:r>
              <a:rPr lang="en-US" altLang="zh-TW">
                <a:latin typeface="微軟正黑體" panose="020B0604030504040204" pitchFamily="34" charset="-120"/>
                <a:ea typeface="微軟正黑體" panose="020B0604030504040204" pitchFamily="34" charset="-120"/>
              </a:rPr>
              <a:t>OOO</a:t>
            </a:r>
            <a:r>
              <a:rPr lang="zh-TW" altLang="en-US">
                <a:latin typeface="微軟正黑體" panose="020B0604030504040204" pitchFamily="34" charset="-120"/>
                <a:ea typeface="微軟正黑體" panose="020B0604030504040204" pitchFamily="34" charset="-120"/>
              </a:rPr>
              <a:t> </a:t>
            </a:r>
            <a:r>
              <a:rPr lang="en-US" altLang="zh-TW">
                <a:latin typeface="微軟正黑體" panose="020B0604030504040204" pitchFamily="34" charset="-120"/>
                <a:ea typeface="微軟正黑體" panose="020B0604030504040204" pitchFamily="34" charset="-120"/>
              </a:rPr>
              <a:t>%</a:t>
            </a:r>
            <a:r>
              <a:rPr lang="zh-TW" altLang="en-US">
                <a:latin typeface="微軟正黑體" panose="020B0604030504040204" pitchFamily="34" charset="-120"/>
                <a:ea typeface="微軟正黑體" panose="020B0604030504040204" pitchFamily="34" charset="-120"/>
              </a:rPr>
              <a:t>      </a:t>
            </a:r>
            <a:r>
              <a:rPr lang="zh-TW" altLang="en-US" sz="1200">
                <a:latin typeface="微軟正黑體" panose="020B0604030504040204" pitchFamily="34" charset="-120"/>
                <a:ea typeface="微軟正黑體" panose="020B0604030504040204" pitchFamily="34" charset="-120"/>
              </a:rPr>
              <a:t>計算方式：</a:t>
            </a:r>
            <a:r>
              <a:rPr lang="en-US" altLang="zh-TW" sz="1200">
                <a:latin typeface="微軟正黑體" panose="020B0604030504040204" pitchFamily="34" charset="-120"/>
                <a:ea typeface="微軟正黑體" panose="020B0604030504040204" pitchFamily="34" charset="-120"/>
              </a:rPr>
              <a:t>(</a:t>
            </a:r>
            <a:r>
              <a:rPr lang="zh-TW" altLang="en-US" sz="1200">
                <a:latin typeface="微軟正黑體" panose="020B0604030504040204" pitchFamily="34" charset="-120"/>
                <a:ea typeface="微軟正黑體" panose="020B0604030504040204" pitchFamily="34" charset="-120"/>
              </a:rPr>
              <a:t>專業服務費</a:t>
            </a:r>
            <a:r>
              <a:rPr lang="en-US" altLang="zh-TW" sz="1200">
                <a:latin typeface="微軟正黑體" panose="020B0604030504040204" pitchFamily="34" charset="-120"/>
                <a:ea typeface="微軟正黑體" panose="020B0604030504040204" pitchFamily="34" charset="-120"/>
              </a:rPr>
              <a:t>/</a:t>
            </a:r>
            <a:r>
              <a:rPr lang="zh-TW" altLang="en-US" sz="1200">
                <a:latin typeface="微軟正黑體" panose="020B0604030504040204" pitchFamily="34" charset="-120"/>
                <a:ea typeface="微軟正黑體" panose="020B0604030504040204" pitchFamily="34" charset="-120"/>
              </a:rPr>
              <a:t>總經費</a:t>
            </a:r>
            <a:r>
              <a:rPr lang="en-US" altLang="zh-TW" sz="1200">
                <a:latin typeface="微軟正黑體" panose="020B0604030504040204" pitchFamily="34" charset="-120"/>
                <a:ea typeface="微軟正黑體" panose="020B0604030504040204" pitchFamily="34" charset="-120"/>
              </a:rPr>
              <a:t>)</a:t>
            </a:r>
            <a:r>
              <a:rPr lang="zh-TW" altLang="en-US" sz="1200">
                <a:latin typeface="微軟正黑體" panose="020B0604030504040204" pitchFamily="34" charset="-120"/>
                <a:ea typeface="微軟正黑體" panose="020B0604030504040204" pitchFamily="34" charset="-120"/>
              </a:rPr>
              <a:t> </a:t>
            </a:r>
            <a:r>
              <a:rPr lang="en-US" altLang="zh-TW" sz="1200">
                <a:latin typeface="微軟正黑體" panose="020B0604030504040204" pitchFamily="34" charset="-120"/>
                <a:ea typeface="微軟正黑體" panose="020B0604030504040204" pitchFamily="34" charset="-120"/>
              </a:rPr>
              <a:t>x 100%</a:t>
            </a:r>
            <a:r>
              <a:rPr lang="zh-TW" altLang="en-US" sz="1200">
                <a:latin typeface="微軟正黑體" panose="020B0604030504040204" pitchFamily="34" charset="-120"/>
                <a:ea typeface="微軟正黑體" panose="020B0604030504040204" pitchFamily="34" charset="-120"/>
              </a:rPr>
              <a:t> </a:t>
            </a:r>
            <a:endParaRPr lang="zh-TW" altLang="en-US" sz="1200"/>
          </a:p>
        </p:txBody>
      </p:sp>
    </p:spTree>
    <p:extLst>
      <p:ext uri="{BB962C8B-B14F-4D97-AF65-F5344CB8AC3E}">
        <p14:creationId xmlns:p14="http://schemas.microsoft.com/office/powerpoint/2010/main" val="375339266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六、人力規劃</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16</a:t>
            </a:fld>
            <a:endParaRPr lang="zh-TW" altLang="en-US"/>
          </a:p>
        </p:txBody>
      </p:sp>
      <p:graphicFrame>
        <p:nvGraphicFramePr>
          <p:cNvPr id="5" name="表格 4"/>
          <p:cNvGraphicFramePr>
            <a:graphicFrameLocks noGrp="1"/>
          </p:cNvGraphicFramePr>
          <p:nvPr>
            <p:extLst>
              <p:ext uri="{D42A27DB-BD31-4B8C-83A1-F6EECF244321}">
                <p14:modId xmlns:p14="http://schemas.microsoft.com/office/powerpoint/2010/main" val="553766675"/>
              </p:ext>
            </p:extLst>
          </p:nvPr>
        </p:nvGraphicFramePr>
        <p:xfrm>
          <a:off x="251520" y="1052737"/>
          <a:ext cx="8640960" cy="4996309"/>
        </p:xfrm>
        <a:graphic>
          <a:graphicData uri="http://schemas.openxmlformats.org/drawingml/2006/table">
            <a:tbl>
              <a:tblPr firstRow="1" firstCol="1" bandRow="1">
                <a:tableStyleId>{5940675A-B579-460E-94D1-54222C63F5DA}</a:tableStyleId>
              </a:tblPr>
              <a:tblGrid>
                <a:gridCol w="576064">
                  <a:extLst>
                    <a:ext uri="{9D8B030D-6E8A-4147-A177-3AD203B41FA5}">
                      <a16:colId xmlns:a16="http://schemas.microsoft.com/office/drawing/2014/main" val="20000"/>
                    </a:ext>
                  </a:extLst>
                </a:gridCol>
                <a:gridCol w="2492014">
                  <a:extLst>
                    <a:ext uri="{9D8B030D-6E8A-4147-A177-3AD203B41FA5}">
                      <a16:colId xmlns:a16="http://schemas.microsoft.com/office/drawing/2014/main" val="20001"/>
                    </a:ext>
                  </a:extLst>
                </a:gridCol>
                <a:gridCol w="3203668">
                  <a:extLst>
                    <a:ext uri="{9D8B030D-6E8A-4147-A177-3AD203B41FA5}">
                      <a16:colId xmlns:a16="http://schemas.microsoft.com/office/drawing/2014/main" val="20002"/>
                    </a:ext>
                  </a:extLst>
                </a:gridCol>
                <a:gridCol w="2369214">
                  <a:extLst>
                    <a:ext uri="{9D8B030D-6E8A-4147-A177-3AD203B41FA5}">
                      <a16:colId xmlns:a16="http://schemas.microsoft.com/office/drawing/2014/main" val="20003"/>
                    </a:ext>
                  </a:extLst>
                </a:gridCol>
              </a:tblGrid>
              <a:tr h="507808">
                <a:tc>
                  <a:txBody>
                    <a:bodyPr/>
                    <a:lstStyle/>
                    <a:p>
                      <a:pPr algn="ctr">
                        <a:lnSpc>
                          <a:spcPts val="2200"/>
                        </a:lnSpc>
                        <a:spcAft>
                          <a:spcPts val="0"/>
                        </a:spcAft>
                      </a:pPr>
                      <a:r>
                        <a:rPr lang="zh-TW" altLang="en-US" sz="1600" kern="100">
                          <a:effectLst/>
                          <a:latin typeface="微軟正黑體" panose="020B0604030504040204" pitchFamily="34" charset="-120"/>
                          <a:ea typeface="微軟正黑體" panose="020B0604030504040204" pitchFamily="34" charset="-120"/>
                          <a:cs typeface="CG Times"/>
                        </a:rPr>
                        <a:t>單位</a:t>
                      </a:r>
                      <a:endParaRPr 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solidFill>
                      <a:schemeClr val="bg1">
                        <a:lumMod val="85000"/>
                      </a:schemeClr>
                    </a:solidFill>
                  </a:tcPr>
                </a:tc>
                <a:tc>
                  <a:txBody>
                    <a:bodyPr/>
                    <a:lstStyle/>
                    <a:p>
                      <a:pPr marL="0" marR="0" indent="0" algn="ctr" defTabSz="914400" rtl="0" eaLnBrk="1" fontAlgn="auto" latinLnBrk="0" hangingPunct="1">
                        <a:lnSpc>
                          <a:spcPts val="2200"/>
                        </a:lnSpc>
                        <a:spcBef>
                          <a:spcPts val="0"/>
                        </a:spcBef>
                        <a:spcAft>
                          <a:spcPts val="0"/>
                        </a:spcAft>
                        <a:buClrTx/>
                        <a:buSzTx/>
                        <a:buFontTx/>
                        <a:buNone/>
                        <a:tabLst/>
                        <a:defRPr/>
                      </a:pPr>
                      <a:r>
                        <a:rPr lang="zh-TW" altLang="en-US" sz="1600" kern="100">
                          <a:effectLst/>
                          <a:latin typeface="微軟正黑體" panose="020B0604030504040204" pitchFamily="34" charset="-120"/>
                          <a:ea typeface="微軟正黑體" panose="020B0604030504040204" pitchFamily="34" charset="-120"/>
                          <a:cs typeface="+mn-cs"/>
                        </a:rPr>
                        <a:t>單位名稱</a:t>
                      </a:r>
                      <a:r>
                        <a:rPr lang="en-US" altLang="zh-TW" sz="1600" kern="100">
                          <a:effectLst/>
                          <a:latin typeface="微軟正黑體" panose="020B0604030504040204" pitchFamily="34" charset="-120"/>
                          <a:ea typeface="微軟正黑體" panose="020B0604030504040204" pitchFamily="34" charset="-120"/>
                          <a:cs typeface="+mn-cs"/>
                        </a:rPr>
                        <a:t>/</a:t>
                      </a:r>
                      <a:r>
                        <a:rPr lang="zh-TW" altLang="en-US" sz="1600" kern="100">
                          <a:effectLst/>
                          <a:latin typeface="微軟正黑體" panose="020B0604030504040204" pitchFamily="34" charset="-120"/>
                          <a:ea typeface="微軟正黑體" panose="020B0604030504040204" pitchFamily="34" charset="-120"/>
                          <a:cs typeface="+mn-cs"/>
                        </a:rPr>
                        <a:t>姓名</a:t>
                      </a:r>
                      <a:endParaRPr lang="zh-TW" alt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solidFill>
                      <a:schemeClr val="bg1">
                        <a:lumMod val="85000"/>
                      </a:schemeClr>
                    </a:solidFill>
                  </a:tcPr>
                </a:tc>
                <a:tc>
                  <a:txBody>
                    <a:bodyPr/>
                    <a:lstStyle/>
                    <a:p>
                      <a:pPr algn="ctr">
                        <a:lnSpc>
                          <a:spcPts val="2200"/>
                        </a:lnSpc>
                        <a:spcAft>
                          <a:spcPts val="0"/>
                        </a:spcAft>
                      </a:pPr>
                      <a:r>
                        <a:rPr lang="zh-TW" sz="1600" kern="100">
                          <a:effectLst/>
                          <a:latin typeface="微軟正黑體" panose="020B0604030504040204" pitchFamily="34" charset="-120"/>
                          <a:ea typeface="微軟正黑體" panose="020B0604030504040204" pitchFamily="34" charset="-120"/>
                        </a:rPr>
                        <a:t>本計畫執行人員階層</a:t>
                      </a:r>
                      <a:endParaRPr 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solidFill>
                      <a:schemeClr val="bg1">
                        <a:lumMod val="85000"/>
                      </a:schemeClr>
                    </a:solidFill>
                  </a:tcPr>
                </a:tc>
                <a:tc>
                  <a:txBody>
                    <a:bodyPr/>
                    <a:lstStyle/>
                    <a:p>
                      <a:pPr algn="ctr">
                        <a:lnSpc>
                          <a:spcPts val="2200"/>
                        </a:lnSpc>
                        <a:spcAft>
                          <a:spcPts val="0"/>
                        </a:spcAft>
                      </a:pPr>
                      <a:r>
                        <a:rPr lang="zh-TW" altLang="en-US" sz="1600" kern="100">
                          <a:effectLst/>
                          <a:latin typeface="微軟正黑體" panose="020B0604030504040204" pitchFamily="34" charset="-120"/>
                          <a:ea typeface="微軟正黑體" panose="020B0604030504040204" pitchFamily="34" charset="-120"/>
                        </a:rPr>
                        <a:t>人力運用</a:t>
                      </a:r>
                      <a:r>
                        <a:rPr lang="en-US" altLang="zh-TW" sz="1600" kern="100">
                          <a:effectLst/>
                          <a:latin typeface="微軟正黑體" panose="020B0604030504040204" pitchFamily="34" charset="-120"/>
                          <a:ea typeface="微軟正黑體" panose="020B0604030504040204" pitchFamily="34" charset="-120"/>
                        </a:rPr>
                        <a:t>(</a:t>
                      </a:r>
                      <a:r>
                        <a:rPr lang="zh-TW" altLang="en-US" sz="1600" kern="100">
                          <a:effectLst/>
                          <a:latin typeface="微軟正黑體" panose="020B0604030504040204" pitchFamily="34" charset="-120"/>
                          <a:ea typeface="微軟正黑體" panose="020B0604030504040204" pitchFamily="34" charset="-120"/>
                        </a:rPr>
                        <a:t>人月數</a:t>
                      </a:r>
                      <a:r>
                        <a:rPr lang="en-US" altLang="zh-TW" sz="1600" kern="100">
                          <a:effectLst/>
                          <a:latin typeface="微軟正黑體" panose="020B0604030504040204" pitchFamily="34" charset="-120"/>
                          <a:ea typeface="微軟正黑體" panose="020B0604030504040204" pitchFamily="34" charset="-120"/>
                        </a:rPr>
                        <a:t>)/</a:t>
                      </a:r>
                    </a:p>
                    <a:p>
                      <a:pPr algn="ctr">
                        <a:lnSpc>
                          <a:spcPts val="2200"/>
                        </a:lnSpc>
                        <a:spcAft>
                          <a:spcPts val="0"/>
                        </a:spcAft>
                      </a:pPr>
                      <a:r>
                        <a:rPr lang="zh-TW" altLang="en-US" sz="1600" kern="100">
                          <a:effectLst/>
                          <a:latin typeface="微軟正黑體" panose="020B0604030504040204" pitchFamily="34" charset="-120"/>
                          <a:ea typeface="微軟正黑體" panose="020B0604030504040204" pitchFamily="34" charset="-120"/>
                        </a:rPr>
                        <a:t>專長說明</a:t>
                      </a:r>
                      <a:endParaRPr 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a:solidFill>
                      <a:schemeClr val="bg1">
                        <a:lumMod val="85000"/>
                      </a:schemeClr>
                    </a:solidFill>
                  </a:tcPr>
                </a:tc>
                <a:extLst>
                  <a:ext uri="{0D108BD9-81ED-4DB2-BD59-A6C34878D82A}">
                    <a16:rowId xmlns:a16="http://schemas.microsoft.com/office/drawing/2014/main" val="10000"/>
                  </a:ext>
                </a:extLst>
              </a:tr>
              <a:tr h="318625">
                <a:tc rowSpan="8">
                  <a:txBody>
                    <a:bodyPr/>
                    <a:lstStyle/>
                    <a:p>
                      <a:pPr algn="ctr">
                        <a:lnSpc>
                          <a:spcPts val="2200"/>
                        </a:lnSpc>
                        <a:spcAft>
                          <a:spcPts val="0"/>
                        </a:spcAft>
                      </a:pPr>
                      <a:r>
                        <a:rPr lang="zh-TW" altLang="en-US" sz="1600" kern="100" dirty="0">
                          <a:solidFill>
                            <a:schemeClr val="bg1"/>
                          </a:solidFill>
                          <a:effectLst/>
                          <a:latin typeface="微軟正黑體" panose="020B0604030504040204" pitchFamily="34" charset="-120"/>
                          <a:ea typeface="微軟正黑體" panose="020B0604030504040204" pitchFamily="34" charset="-120"/>
                          <a:cs typeface="CG Times"/>
                        </a:rPr>
                        <a:t>提案中小企業</a:t>
                      </a:r>
                      <a:endParaRPr lang="zh-TW" sz="1600" kern="100" dirty="0">
                        <a:solidFill>
                          <a:schemeClr val="bg1"/>
                        </a:solidFill>
                        <a:effectLst/>
                        <a:latin typeface="微軟正黑體" panose="020B0604030504040204" pitchFamily="34" charset="-120"/>
                        <a:ea typeface="微軟正黑體" panose="020B0604030504040204" pitchFamily="34" charset="-120"/>
                        <a:cs typeface="CG Times"/>
                      </a:endParaRPr>
                    </a:p>
                  </a:txBody>
                  <a:tcPr marL="68580" marR="68580" marT="0" marB="0" vert="eaVert" anchor="ctr">
                    <a:solidFill>
                      <a:schemeClr val="accent2"/>
                    </a:solidFill>
                  </a:tcPr>
                </a:tc>
                <a:tc>
                  <a:txBody>
                    <a:bodyPr/>
                    <a:lstStyle/>
                    <a:p>
                      <a:pPr algn="just">
                        <a:lnSpc>
                          <a:spcPts val="2200"/>
                        </a:lnSpc>
                        <a:spcAft>
                          <a:spcPts val="0"/>
                        </a:spcAft>
                      </a:pPr>
                      <a:r>
                        <a:rPr lang="en-US" altLang="zh-TW" sz="1200" kern="100">
                          <a:effectLst/>
                          <a:latin typeface="微軟正黑體" panose="020B0604030504040204" pitchFamily="34" charset="-120"/>
                          <a:ea typeface="微軟正黑體" panose="020B0604030504040204" pitchFamily="34" charset="-120"/>
                          <a:cs typeface="CG Times"/>
                        </a:rPr>
                        <a:t>OOO</a:t>
                      </a:r>
                      <a:r>
                        <a:rPr lang="zh-TW" altLang="en-US" sz="1200" kern="100">
                          <a:effectLst/>
                          <a:latin typeface="微軟正黑體" panose="020B0604030504040204" pitchFamily="34" charset="-120"/>
                          <a:ea typeface="微軟正黑體" panose="020B0604030504040204" pitchFamily="34" charset="-120"/>
                          <a:cs typeface="CG Times"/>
                        </a:rPr>
                        <a:t>公司</a:t>
                      </a:r>
                      <a:r>
                        <a:rPr lang="en-US" altLang="zh-TW" sz="1200" kern="100">
                          <a:effectLst/>
                          <a:latin typeface="微軟正黑體" panose="020B0604030504040204" pitchFamily="34" charset="-120"/>
                          <a:ea typeface="微軟正黑體" panose="020B0604030504040204" pitchFamily="34" charset="-120"/>
                          <a:cs typeface="CG Times"/>
                        </a:rPr>
                        <a:t>/OOO</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r>
                        <a:rPr lang="zh-TW" altLang="en-US" sz="1400" kern="100">
                          <a:effectLst/>
                          <a:latin typeface="微軟正黑體" panose="020B0604030504040204" pitchFamily="34" charset="-120"/>
                          <a:ea typeface="微軟正黑體" panose="020B0604030504040204" pitchFamily="34" charset="-120"/>
                        </a:rPr>
                        <a:t>計畫主持人</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marL="0" marR="63500" algn="just" defTabSz="914400" rtl="0" eaLnBrk="1" latinLnBrk="0" hangingPunct="1">
                        <a:lnSpc>
                          <a:spcPts val="2200"/>
                        </a:lnSpc>
                        <a:spcAft>
                          <a:spcPts val="0"/>
                        </a:spcAft>
                      </a:pPr>
                      <a:r>
                        <a:rPr lang="en-US" sz="1400" kern="100">
                          <a:solidFill>
                            <a:schemeClr val="tx1"/>
                          </a:solidFill>
                          <a:effectLst/>
                          <a:latin typeface="微軟正黑體" panose="020B0604030504040204" pitchFamily="34" charset="-120"/>
                          <a:ea typeface="微軟正黑體" panose="020B0604030504040204" pitchFamily="34" charset="-120"/>
                          <a:cs typeface="+mn-cs"/>
                        </a:rPr>
                        <a:t>OO</a:t>
                      </a:r>
                      <a:r>
                        <a:rPr lang="zh-TW" sz="1400" kern="100">
                          <a:solidFill>
                            <a:schemeClr val="tx1"/>
                          </a:solidFill>
                          <a:effectLst/>
                          <a:latin typeface="微軟正黑體" panose="020B0604030504040204" pitchFamily="34" charset="-120"/>
                          <a:ea typeface="微軟正黑體" panose="020B0604030504040204" pitchFamily="34" charset="-120"/>
                          <a:cs typeface="+mn-cs"/>
                        </a:rPr>
                        <a:t>人月</a:t>
                      </a:r>
                      <a:r>
                        <a:rPr lang="en-US" sz="1400" kern="100">
                          <a:solidFill>
                            <a:schemeClr val="tx1"/>
                          </a:solidFill>
                          <a:effectLst/>
                          <a:latin typeface="微軟正黑體" panose="020B0604030504040204" pitchFamily="34" charset="-120"/>
                          <a:ea typeface="微軟正黑體" panose="020B0604030504040204" pitchFamily="34" charset="-120"/>
                          <a:cs typeface="+mn-cs"/>
                        </a:rPr>
                        <a:t>/</a:t>
                      </a:r>
                      <a:r>
                        <a:rPr lang="zh-TW" sz="1400" kern="100">
                          <a:solidFill>
                            <a:schemeClr val="tx1"/>
                          </a:solidFill>
                          <a:effectLst/>
                          <a:latin typeface="微軟正黑體" panose="020B0604030504040204" pitchFamily="34" charset="-120"/>
                          <a:ea typeface="微軟正黑體" panose="020B0604030504040204" pitchFamily="34" charset="-120"/>
                          <a:cs typeface="+mn-cs"/>
                        </a:rPr>
                        <a:t>專長說明</a:t>
                      </a:r>
                    </a:p>
                  </a:txBody>
                  <a:tcPr marL="68580" marR="68580" marT="0" marB="0"/>
                </a:tc>
                <a:extLst>
                  <a:ext uri="{0D108BD9-81ED-4DB2-BD59-A6C34878D82A}">
                    <a16:rowId xmlns:a16="http://schemas.microsoft.com/office/drawing/2014/main" val="10001"/>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marL="0" marR="0" indent="0" algn="just" defTabSz="914400" rtl="0" eaLnBrk="1" fontAlgn="auto" latinLnBrk="0" hangingPunct="1">
                        <a:lnSpc>
                          <a:spcPts val="2200"/>
                        </a:lnSpc>
                        <a:spcBef>
                          <a:spcPts val="0"/>
                        </a:spcBef>
                        <a:spcAft>
                          <a:spcPts val="0"/>
                        </a:spcAft>
                        <a:buClrTx/>
                        <a:buSzTx/>
                        <a:buFontTx/>
                        <a:buNone/>
                        <a:tabLst/>
                        <a:defRPr/>
                      </a:pPr>
                      <a:r>
                        <a:rPr lang="en-US" altLang="zh-TW" sz="1200" kern="100">
                          <a:effectLst/>
                          <a:latin typeface="微軟正黑體" panose="020B0604030504040204" pitchFamily="34" charset="-120"/>
                          <a:ea typeface="微軟正黑體" panose="020B0604030504040204" pitchFamily="34" charset="-120"/>
                          <a:cs typeface="CG Times"/>
                        </a:rPr>
                        <a:t>OOO</a:t>
                      </a:r>
                      <a:r>
                        <a:rPr lang="zh-TW" altLang="en-US" sz="1200" kern="100">
                          <a:effectLst/>
                          <a:latin typeface="微軟正黑體" panose="020B0604030504040204" pitchFamily="34" charset="-120"/>
                          <a:ea typeface="微軟正黑體" panose="020B0604030504040204" pitchFamily="34" charset="-120"/>
                          <a:cs typeface="CG Times"/>
                        </a:rPr>
                        <a:t>公司</a:t>
                      </a:r>
                      <a:r>
                        <a:rPr lang="en-US" altLang="zh-TW" sz="1200" kern="100">
                          <a:effectLst/>
                          <a:latin typeface="微軟正黑體" panose="020B0604030504040204" pitchFamily="34" charset="-120"/>
                          <a:ea typeface="微軟正黑體" panose="020B0604030504040204" pitchFamily="34" charset="-120"/>
                          <a:cs typeface="CG Times"/>
                        </a:rPr>
                        <a:t>/OOO</a:t>
                      </a:r>
                      <a:endParaRPr lang="zh-TW" alt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marL="0" marR="63500" algn="just" defTabSz="914400" rtl="0" eaLnBrk="1" latinLnBrk="0" hangingPunct="1">
                        <a:lnSpc>
                          <a:spcPts val="2200"/>
                        </a:lnSpc>
                        <a:spcAft>
                          <a:spcPts val="0"/>
                        </a:spcAft>
                      </a:pPr>
                      <a:r>
                        <a:rPr lang="zh-TW" sz="1400" kern="100">
                          <a:solidFill>
                            <a:schemeClr val="tx1"/>
                          </a:solidFill>
                          <a:effectLst/>
                          <a:latin typeface="微軟正黑體" panose="020B0604030504040204" pitchFamily="34" charset="-120"/>
                          <a:ea typeface="微軟正黑體" panose="020B0604030504040204" pitchFamily="34" charset="-120"/>
                          <a:cs typeface="+mn-cs"/>
                        </a:rPr>
                        <a:t>副研究員</a:t>
                      </a:r>
                    </a:p>
                  </a:txBody>
                  <a:tcPr marL="68580" marR="68580" marT="0" marB="0"/>
                </a:tc>
                <a:tc>
                  <a:txBody>
                    <a:bodyPr/>
                    <a:lstStyle/>
                    <a:p>
                      <a:pPr marL="0" marR="63500" algn="just" defTabSz="914400" rtl="0" eaLnBrk="1" latinLnBrk="0" hangingPunct="1">
                        <a:lnSpc>
                          <a:spcPts val="2200"/>
                        </a:lnSpc>
                        <a:spcAft>
                          <a:spcPts val="0"/>
                        </a:spcAft>
                      </a:pPr>
                      <a:r>
                        <a:rPr lang="en-US" sz="1400" kern="100">
                          <a:solidFill>
                            <a:schemeClr val="tx1"/>
                          </a:solidFill>
                          <a:effectLst/>
                          <a:latin typeface="微軟正黑體" panose="020B0604030504040204" pitchFamily="34" charset="-120"/>
                          <a:ea typeface="微軟正黑體" panose="020B0604030504040204" pitchFamily="34" charset="-120"/>
                          <a:cs typeface="+mn-cs"/>
                        </a:rPr>
                        <a:t>OO</a:t>
                      </a:r>
                      <a:r>
                        <a:rPr lang="zh-TW" sz="1400" kern="100">
                          <a:solidFill>
                            <a:schemeClr val="tx1"/>
                          </a:solidFill>
                          <a:effectLst/>
                          <a:latin typeface="微軟正黑體" panose="020B0604030504040204" pitchFamily="34" charset="-120"/>
                          <a:ea typeface="微軟正黑體" panose="020B0604030504040204" pitchFamily="34" charset="-120"/>
                          <a:cs typeface="+mn-cs"/>
                        </a:rPr>
                        <a:t>人月</a:t>
                      </a:r>
                      <a:r>
                        <a:rPr lang="en-US" sz="1400" kern="100">
                          <a:solidFill>
                            <a:schemeClr val="tx1"/>
                          </a:solidFill>
                          <a:effectLst/>
                          <a:latin typeface="微軟正黑體" panose="020B0604030504040204" pitchFamily="34" charset="-120"/>
                          <a:ea typeface="微軟正黑體" panose="020B0604030504040204" pitchFamily="34" charset="-120"/>
                          <a:cs typeface="+mn-cs"/>
                        </a:rPr>
                        <a:t>/</a:t>
                      </a:r>
                      <a:r>
                        <a:rPr lang="zh-TW" sz="1400" kern="100">
                          <a:solidFill>
                            <a:schemeClr val="tx1"/>
                          </a:solidFill>
                          <a:effectLst/>
                          <a:latin typeface="微軟正黑體" panose="020B0604030504040204" pitchFamily="34" charset="-120"/>
                          <a:ea typeface="微軟正黑體" panose="020B0604030504040204" pitchFamily="34" charset="-120"/>
                          <a:cs typeface="+mn-cs"/>
                        </a:rPr>
                        <a:t>專長說明（不支薪）</a:t>
                      </a:r>
                    </a:p>
                  </a:txBody>
                  <a:tcPr marL="68580" marR="68580" marT="0" marB="0"/>
                </a:tc>
                <a:extLst>
                  <a:ext uri="{0D108BD9-81ED-4DB2-BD59-A6C34878D82A}">
                    <a16:rowId xmlns:a16="http://schemas.microsoft.com/office/drawing/2014/main" val="10002"/>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marL="0" marR="0" indent="0" algn="just" defTabSz="914400" rtl="0" eaLnBrk="1" fontAlgn="auto" latinLnBrk="0" hangingPunct="1">
                        <a:lnSpc>
                          <a:spcPts val="2200"/>
                        </a:lnSpc>
                        <a:spcBef>
                          <a:spcPts val="0"/>
                        </a:spcBef>
                        <a:spcAft>
                          <a:spcPts val="0"/>
                        </a:spcAft>
                        <a:buClrTx/>
                        <a:buSzTx/>
                        <a:buFontTx/>
                        <a:buNone/>
                        <a:tabLst/>
                        <a:defRPr/>
                      </a:pPr>
                      <a:r>
                        <a:rPr lang="en-US" altLang="zh-TW" sz="1200" kern="100">
                          <a:effectLst/>
                          <a:latin typeface="微軟正黑體" panose="020B0604030504040204" pitchFamily="34" charset="-120"/>
                          <a:ea typeface="微軟正黑體" panose="020B0604030504040204" pitchFamily="34" charset="-120"/>
                          <a:cs typeface="CG Times"/>
                        </a:rPr>
                        <a:t>OOO</a:t>
                      </a:r>
                      <a:r>
                        <a:rPr lang="zh-TW" altLang="en-US" sz="1200" kern="100">
                          <a:effectLst/>
                          <a:latin typeface="微軟正黑體" panose="020B0604030504040204" pitchFamily="34" charset="-120"/>
                          <a:ea typeface="微軟正黑體" panose="020B0604030504040204" pitchFamily="34" charset="-120"/>
                          <a:cs typeface="CG Times"/>
                        </a:rPr>
                        <a:t>公司</a:t>
                      </a:r>
                      <a:r>
                        <a:rPr lang="en-US" altLang="zh-TW" sz="1200" kern="100">
                          <a:effectLst/>
                          <a:latin typeface="微軟正黑體" panose="020B0604030504040204" pitchFamily="34" charset="-120"/>
                          <a:ea typeface="微軟正黑體" panose="020B0604030504040204" pitchFamily="34" charset="-120"/>
                          <a:cs typeface="CG Times"/>
                        </a:rPr>
                        <a:t>/OOO</a:t>
                      </a:r>
                      <a:endParaRPr lang="zh-TW" alt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marL="0" marR="63500" algn="just" defTabSz="914400" rtl="0" eaLnBrk="1" latinLnBrk="0" hangingPunct="1">
                        <a:lnSpc>
                          <a:spcPts val="2200"/>
                        </a:lnSpc>
                        <a:spcAft>
                          <a:spcPts val="0"/>
                        </a:spcAft>
                      </a:pPr>
                      <a:r>
                        <a:rPr lang="zh-TW" sz="1400" kern="100">
                          <a:solidFill>
                            <a:schemeClr val="tx1"/>
                          </a:solidFill>
                          <a:effectLst/>
                          <a:latin typeface="微軟正黑體" panose="020B0604030504040204" pitchFamily="34" charset="-120"/>
                          <a:ea typeface="微軟正黑體" panose="020B0604030504040204" pitchFamily="34" charset="-120"/>
                          <a:cs typeface="+mn-cs"/>
                        </a:rPr>
                        <a:t>助理研究員</a:t>
                      </a:r>
                    </a:p>
                  </a:txBody>
                  <a:tcPr marL="68580" marR="68580" marT="0" marB="0"/>
                </a:tc>
                <a:tc>
                  <a:txBody>
                    <a:bodyPr/>
                    <a:lstStyle/>
                    <a:p>
                      <a:pPr marL="0" marR="63500" algn="just" defTabSz="914400" rtl="0" eaLnBrk="1" latinLnBrk="0" hangingPunct="1">
                        <a:lnSpc>
                          <a:spcPts val="2200"/>
                        </a:lnSpc>
                        <a:spcAft>
                          <a:spcPts val="0"/>
                        </a:spcAft>
                      </a:pPr>
                      <a:r>
                        <a:rPr lang="en-US" sz="1400" kern="100">
                          <a:solidFill>
                            <a:schemeClr val="tx1"/>
                          </a:solidFill>
                          <a:effectLst/>
                          <a:latin typeface="微軟正黑體" panose="020B0604030504040204" pitchFamily="34" charset="-120"/>
                          <a:ea typeface="微軟正黑體" panose="020B0604030504040204" pitchFamily="34" charset="-120"/>
                          <a:cs typeface="+mn-cs"/>
                        </a:rPr>
                        <a:t>OO</a:t>
                      </a:r>
                      <a:r>
                        <a:rPr lang="zh-TW" sz="1400" kern="100">
                          <a:solidFill>
                            <a:schemeClr val="tx1"/>
                          </a:solidFill>
                          <a:effectLst/>
                          <a:latin typeface="微軟正黑體" panose="020B0604030504040204" pitchFamily="34" charset="-120"/>
                          <a:ea typeface="微軟正黑體" panose="020B0604030504040204" pitchFamily="34" charset="-120"/>
                          <a:cs typeface="+mn-cs"/>
                        </a:rPr>
                        <a:t>人月</a:t>
                      </a:r>
                      <a:r>
                        <a:rPr lang="en-US" sz="1400" kern="100">
                          <a:solidFill>
                            <a:schemeClr val="tx1"/>
                          </a:solidFill>
                          <a:effectLst/>
                          <a:latin typeface="微軟正黑體" panose="020B0604030504040204" pitchFamily="34" charset="-120"/>
                          <a:ea typeface="微軟正黑體" panose="020B0604030504040204" pitchFamily="34" charset="-120"/>
                          <a:cs typeface="+mn-cs"/>
                        </a:rPr>
                        <a:t>/</a:t>
                      </a:r>
                      <a:r>
                        <a:rPr lang="zh-TW" sz="1400" kern="100">
                          <a:solidFill>
                            <a:schemeClr val="tx1"/>
                          </a:solidFill>
                          <a:effectLst/>
                          <a:latin typeface="微軟正黑體" panose="020B0604030504040204" pitchFamily="34" charset="-120"/>
                          <a:ea typeface="微軟正黑體" panose="020B0604030504040204" pitchFamily="34" charset="-120"/>
                          <a:cs typeface="+mn-cs"/>
                        </a:rPr>
                        <a:t>專長說明（不支薪）</a:t>
                      </a:r>
                    </a:p>
                  </a:txBody>
                  <a:tcPr marL="68580" marR="68580" marT="0" marB="0"/>
                </a:tc>
                <a:extLst>
                  <a:ext uri="{0D108BD9-81ED-4DB2-BD59-A6C34878D82A}">
                    <a16:rowId xmlns:a16="http://schemas.microsoft.com/office/drawing/2014/main" val="10003"/>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4"/>
                  </a:ext>
                </a:extLst>
              </a:tr>
              <a:tr h="318625">
                <a:tc vMerge="1">
                  <a:txBody>
                    <a:bodyPr/>
                    <a:lstStyle/>
                    <a:p>
                      <a:pPr algn="ctr">
                        <a:lnSpc>
                          <a:spcPts val="2200"/>
                        </a:lnSpc>
                        <a:spcAft>
                          <a:spcPts val="0"/>
                        </a:spcAft>
                      </a:pPr>
                      <a:endParaRPr lang="zh-TW" altLang="en-US" sz="1600" kern="100">
                        <a:effectLst/>
                        <a:latin typeface="微軟正黑體" panose="020B0604030504040204" pitchFamily="34" charset="-120"/>
                        <a:ea typeface="微軟正黑體" panose="020B0604030504040204" pitchFamily="34" charset="-120"/>
                        <a:cs typeface="CG Times"/>
                      </a:endParaRPr>
                    </a:p>
                  </a:txBody>
                  <a:tcPr marL="68580" marR="68580" marT="0" marB="0" vert="eaVert" anchor="ctr">
                    <a:solidFill>
                      <a:schemeClr val="accent3"/>
                    </a:solidFill>
                  </a:tcPr>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5"/>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6"/>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7"/>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8"/>
                  </a:ext>
                </a:extLst>
              </a:tr>
              <a:tr h="318625">
                <a:tc rowSpan="6">
                  <a:txBody>
                    <a:bodyPr/>
                    <a:lstStyle/>
                    <a:p>
                      <a:pPr algn="ctr">
                        <a:lnSpc>
                          <a:spcPts val="2200"/>
                        </a:lnSpc>
                        <a:spcAft>
                          <a:spcPts val="0"/>
                        </a:spcAft>
                      </a:pPr>
                      <a:r>
                        <a:rPr lang="en-US" sz="1600" kern="100">
                          <a:effectLst/>
                          <a:latin typeface="微軟正黑體" panose="020B0604030504040204" pitchFamily="34" charset="-120"/>
                          <a:ea typeface="微軟正黑體" panose="020B0604030504040204" pitchFamily="34" charset="-120"/>
                        </a:rPr>
                        <a:t> </a:t>
                      </a:r>
                      <a:r>
                        <a:rPr lang="zh-TW" altLang="en-US" sz="1600" kern="100">
                          <a:effectLst/>
                          <a:latin typeface="微軟正黑體" panose="020B0604030504040204" pitchFamily="34" charset="-120"/>
                          <a:ea typeface="微軟正黑體" panose="020B0604030504040204" pitchFamily="34" charset="-120"/>
                        </a:rPr>
                        <a:t>輔導單位</a:t>
                      </a:r>
                      <a:endParaRPr lang="zh-TW" sz="1600" kern="100">
                        <a:effectLst/>
                        <a:latin typeface="微軟正黑體" panose="020B0604030504040204" pitchFamily="34" charset="-120"/>
                        <a:ea typeface="微軟正黑體" panose="020B0604030504040204" pitchFamily="34" charset="-120"/>
                        <a:cs typeface="CG Times"/>
                      </a:endParaRPr>
                    </a:p>
                  </a:txBody>
                  <a:tcPr marL="68580" marR="68580" marT="0" marB="0" vert="eaVert" anchor="ctr">
                    <a:solidFill>
                      <a:schemeClr val="accent4"/>
                    </a:solidFill>
                  </a:tcPr>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marL="0" marR="63500" algn="just" defTabSz="914400" rtl="0" eaLnBrk="1" latinLnBrk="0" hangingPunct="1">
                        <a:lnSpc>
                          <a:spcPts val="2200"/>
                        </a:lnSpc>
                        <a:spcAft>
                          <a:spcPts val="0"/>
                        </a:spcAft>
                      </a:pPr>
                      <a:r>
                        <a:rPr lang="zh-TW" sz="1400" kern="100">
                          <a:solidFill>
                            <a:schemeClr val="tx1"/>
                          </a:solidFill>
                          <a:effectLst/>
                          <a:latin typeface="微軟正黑體" panose="020B0604030504040204" pitchFamily="34" charset="-120"/>
                          <a:ea typeface="微軟正黑體" panose="020B0604030504040204" pitchFamily="34" charset="-120"/>
                          <a:cs typeface="+mn-cs"/>
                        </a:rPr>
                        <a:t>協同主持人</a:t>
                      </a: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09"/>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marL="0" marR="63500" algn="just" defTabSz="914400" rtl="0" eaLnBrk="1" latinLnBrk="0" hangingPunct="1">
                        <a:lnSpc>
                          <a:spcPts val="2200"/>
                        </a:lnSpc>
                        <a:spcAft>
                          <a:spcPts val="0"/>
                        </a:spcAft>
                      </a:pPr>
                      <a:r>
                        <a:rPr lang="zh-TW" sz="1400" kern="100">
                          <a:solidFill>
                            <a:schemeClr val="tx1"/>
                          </a:solidFill>
                          <a:effectLst/>
                          <a:latin typeface="微軟正黑體" panose="020B0604030504040204" pitchFamily="34" charset="-120"/>
                          <a:ea typeface="微軟正黑體" panose="020B0604030504040204" pitchFamily="34" charset="-120"/>
                          <a:cs typeface="+mn-cs"/>
                        </a:rPr>
                        <a:t>副研究員</a:t>
                      </a: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10"/>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marL="0" marR="63500" algn="just" defTabSz="914400" rtl="0" eaLnBrk="1" latinLnBrk="0" hangingPunct="1">
                        <a:lnSpc>
                          <a:spcPts val="2200"/>
                        </a:lnSpc>
                        <a:spcAft>
                          <a:spcPts val="0"/>
                        </a:spcAft>
                      </a:pPr>
                      <a:r>
                        <a:rPr lang="zh-TW" sz="1400" kern="100">
                          <a:solidFill>
                            <a:schemeClr val="tx1"/>
                          </a:solidFill>
                          <a:effectLst/>
                          <a:latin typeface="微軟正黑體" panose="020B0604030504040204" pitchFamily="34" charset="-120"/>
                          <a:ea typeface="微軟正黑體" panose="020B0604030504040204" pitchFamily="34" charset="-120"/>
                          <a:cs typeface="+mn-cs"/>
                        </a:rPr>
                        <a:t>助理研究員</a:t>
                      </a:r>
                    </a:p>
                  </a:txBody>
                  <a:tcPr marL="68580" marR="68580" marT="0" marB="0"/>
                </a:tc>
                <a:tc>
                  <a:txBody>
                    <a:bodyPr/>
                    <a:lstStyle/>
                    <a:p>
                      <a:pPr algn="just">
                        <a:lnSpc>
                          <a:spcPts val="2200"/>
                        </a:lnSpc>
                        <a:spcAft>
                          <a:spcPts val="0"/>
                        </a:spcAft>
                      </a:pPr>
                      <a:r>
                        <a:rPr lang="en-US" sz="14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11"/>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12"/>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13"/>
                  </a:ext>
                </a:extLst>
              </a:tr>
              <a:tr h="318625">
                <a:tc vMerge="1">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68580" marR="68580" marT="0" marB="0"/>
                </a:tc>
                <a:tc>
                  <a:txBody>
                    <a:bodyPr/>
                    <a:lstStyle/>
                    <a:p>
                      <a:pPr algn="just">
                        <a:lnSpc>
                          <a:spcPts val="2200"/>
                        </a:lnSpc>
                        <a:spcAft>
                          <a:spcPts val="0"/>
                        </a:spcAft>
                      </a:pPr>
                      <a:endParaRPr lang="zh-TW" sz="1200" kern="100" dirty="0">
                        <a:effectLst/>
                        <a:latin typeface="微軟正黑體" panose="020B0604030504040204" pitchFamily="34" charset="-120"/>
                        <a:ea typeface="微軟正黑體" panose="020B0604030504040204" pitchFamily="34" charset="-120"/>
                        <a:cs typeface="CG Times"/>
                      </a:endParaRPr>
                    </a:p>
                  </a:txBody>
                  <a:tcPr marL="68580" marR="68580" marT="0" marB="0"/>
                </a:tc>
                <a:extLst>
                  <a:ext uri="{0D108BD9-81ED-4DB2-BD59-A6C34878D82A}">
                    <a16:rowId xmlns:a16="http://schemas.microsoft.com/office/drawing/2014/main" val="10014"/>
                  </a:ext>
                </a:extLst>
              </a:tr>
            </a:tbl>
          </a:graphicData>
        </a:graphic>
      </p:graphicFrame>
      <p:sp>
        <p:nvSpPr>
          <p:cNvPr id="6" name="圓角矩形圖說文字 5"/>
          <p:cNvSpPr/>
          <p:nvPr/>
        </p:nvSpPr>
        <p:spPr>
          <a:xfrm>
            <a:off x="4067944" y="3140968"/>
            <a:ext cx="4392488" cy="86409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請說明主導提案中小企業組織架構與負責及參與本案合作提案中小企業推動之部門層級、人力安排以及輔導單位本案人力運用規劃。</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98055589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七、其他附件</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17</a:t>
            </a:fld>
            <a:endParaRPr lang="zh-TW" altLang="en-US"/>
          </a:p>
        </p:txBody>
      </p:sp>
      <p:sp>
        <p:nvSpPr>
          <p:cNvPr id="5" name="矩形 4"/>
          <p:cNvSpPr/>
          <p:nvPr/>
        </p:nvSpPr>
        <p:spPr>
          <a:xfrm>
            <a:off x="251520" y="1052736"/>
            <a:ext cx="8640960" cy="5112568"/>
          </a:xfrm>
          <a:prstGeom prst="rect">
            <a:avLst/>
          </a:prstGeom>
          <a:no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endParaRPr lang="zh-TW" altLang="en-US" sz="1600">
              <a:solidFill>
                <a:srgbClr val="FF6600"/>
              </a:solidFill>
              <a:latin typeface="微軟正黑體" panose="020B0604030504040204" pitchFamily="34" charset="-120"/>
              <a:ea typeface="微軟正黑體" panose="020B0604030504040204" pitchFamily="34" charset="-120"/>
            </a:endParaRPr>
          </a:p>
        </p:txBody>
      </p:sp>
      <p:sp>
        <p:nvSpPr>
          <p:cNvPr id="6" name="圓角矩形圖說文字 5"/>
          <p:cNvSpPr/>
          <p:nvPr/>
        </p:nvSpPr>
        <p:spPr>
          <a:xfrm>
            <a:off x="4067944" y="3140968"/>
            <a:ext cx="4392488" cy="1324154"/>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提案</a:t>
            </a:r>
            <a:r>
              <a:rPr lang="zh-TW" altLang="zh-TW" sz="1600" dirty="0">
                <a:solidFill>
                  <a:srgbClr val="FF6600"/>
                </a:solidFill>
                <a:latin typeface="微軟正黑體" panose="020B0604030504040204" pitchFamily="34" charset="-120"/>
                <a:ea typeface="微軟正黑體" panose="020B0604030504040204" pitchFamily="34" charset="-120"/>
              </a:rPr>
              <a:t>中小企業曾取得碳足跡、溫室氣體盤查，或出具</a:t>
            </a:r>
            <a:r>
              <a:rPr lang="en-US" altLang="zh-TW" sz="1600" dirty="0">
                <a:solidFill>
                  <a:srgbClr val="FF6600"/>
                </a:solidFill>
                <a:latin typeface="微軟正黑體" panose="020B0604030504040204" pitchFamily="34" charset="-120"/>
                <a:ea typeface="微軟正黑體" panose="020B0604030504040204" pitchFamily="34" charset="-120"/>
              </a:rPr>
              <a:t>CSR</a:t>
            </a:r>
            <a:r>
              <a:rPr lang="zh-TW" altLang="zh-TW" sz="1600" dirty="0">
                <a:solidFill>
                  <a:srgbClr val="FF6600"/>
                </a:solidFill>
                <a:latin typeface="微軟正黑體" panose="020B0604030504040204" pitchFamily="34" charset="-120"/>
                <a:ea typeface="微軟正黑體" panose="020B0604030504040204" pitchFamily="34" charset="-120"/>
              </a:rPr>
              <a:t>、</a:t>
            </a:r>
            <a:r>
              <a:rPr lang="en-US" altLang="zh-TW" sz="1600" dirty="0">
                <a:solidFill>
                  <a:srgbClr val="FF6600"/>
                </a:solidFill>
                <a:latin typeface="微軟正黑體" panose="020B0604030504040204" pitchFamily="34" charset="-120"/>
                <a:ea typeface="微軟正黑體" panose="020B0604030504040204" pitchFamily="34" charset="-120"/>
              </a:rPr>
              <a:t>ESG</a:t>
            </a:r>
            <a:r>
              <a:rPr lang="zh-TW" altLang="zh-TW" sz="1600" dirty="0">
                <a:solidFill>
                  <a:srgbClr val="FF6600"/>
                </a:solidFill>
                <a:latin typeface="微軟正黑體" panose="020B0604030504040204" pitchFamily="34" charset="-120"/>
                <a:ea typeface="微軟正黑體" panose="020B0604030504040204" pitchFamily="34" charset="-120"/>
              </a:rPr>
              <a:t>、</a:t>
            </a:r>
            <a:r>
              <a:rPr lang="en-US" altLang="zh-TW" sz="1600" dirty="0">
                <a:solidFill>
                  <a:srgbClr val="FF6600"/>
                </a:solidFill>
                <a:latin typeface="微軟正黑體" panose="020B0604030504040204" pitchFamily="34" charset="-120"/>
                <a:ea typeface="微軟正黑體" panose="020B0604030504040204" pitchFamily="34" charset="-120"/>
              </a:rPr>
              <a:t>SDGs</a:t>
            </a:r>
            <a:r>
              <a:rPr lang="zh-TW" altLang="zh-TW" sz="1600" dirty="0">
                <a:solidFill>
                  <a:srgbClr val="FF6600"/>
                </a:solidFill>
                <a:latin typeface="微軟正黑體" panose="020B0604030504040204" pitchFamily="34" charset="-120"/>
                <a:ea typeface="微軟正黑體" panose="020B0604030504040204" pitchFamily="34" charset="-120"/>
              </a:rPr>
              <a:t>報告書。</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提案</a:t>
            </a:r>
            <a:r>
              <a:rPr lang="zh-TW" altLang="zh-TW" sz="1600" dirty="0">
                <a:solidFill>
                  <a:srgbClr val="FF6600"/>
                </a:solidFill>
                <a:latin typeface="微軟正黑體" panose="020B0604030504040204" pitchFamily="34" charset="-120"/>
                <a:ea typeface="微軟正黑體" panose="020B0604030504040204" pitchFamily="34" charset="-120"/>
              </a:rPr>
              <a:t>中小企業曾獲得國家或國際獎項。</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其他加分文件。</a:t>
            </a:r>
          </a:p>
        </p:txBody>
      </p:sp>
    </p:spTree>
    <p:extLst>
      <p:ext uri="{BB962C8B-B14F-4D97-AF65-F5344CB8AC3E}">
        <p14:creationId xmlns:p14="http://schemas.microsoft.com/office/powerpoint/2010/main" val="161852460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4" name="投影片編號版面配置區 3"/>
          <p:cNvSpPr>
            <a:spLocks noGrp="1"/>
          </p:cNvSpPr>
          <p:nvPr>
            <p:ph type="sldNum" sz="quarter" idx="12"/>
          </p:nvPr>
        </p:nvSpPr>
        <p:spPr/>
        <p:txBody>
          <a:bodyPr/>
          <a:lstStyle/>
          <a:p>
            <a:fld id="{73223D1E-4C2A-4DC2-9A2B-E1865257190C}" type="slidenum">
              <a:rPr lang="zh-TW" altLang="en-US" smtClean="0"/>
              <a:pPr/>
              <a:t>18</a:t>
            </a:fld>
            <a:endParaRPr lang="zh-TW" altLang="en-US"/>
          </a:p>
        </p:txBody>
      </p:sp>
      <p:sp>
        <p:nvSpPr>
          <p:cNvPr id="6" name="矩形 5"/>
          <p:cNvSpPr/>
          <p:nvPr/>
        </p:nvSpPr>
        <p:spPr>
          <a:xfrm>
            <a:off x="2290812" y="2708920"/>
            <a:ext cx="4572000" cy="1477328"/>
          </a:xfrm>
          <a:prstGeom prst="rect">
            <a:avLst/>
          </a:prstGeom>
        </p:spPr>
        <p:txBody>
          <a:bodyPr>
            <a:spAutoFit/>
          </a:bodyPr>
          <a:lstStyle/>
          <a:p>
            <a:pPr algn="ctr"/>
            <a:r>
              <a:rPr lang="zh-TW" altLang="en-US" sz="4500" b="1">
                <a:solidFill>
                  <a:schemeClr val="accent2"/>
                </a:solidFill>
                <a:latin typeface="微軟正黑體" panose="020B0604030504040204" pitchFamily="34" charset="-120"/>
                <a:ea typeface="微軟正黑體" panose="020B0604030504040204" pitchFamily="34" charset="-120"/>
              </a:rPr>
              <a:t>簡報完畢</a:t>
            </a:r>
            <a:br>
              <a:rPr lang="zh-TW" altLang="en-US" sz="4500" b="1">
                <a:solidFill>
                  <a:schemeClr val="accent2"/>
                </a:solidFill>
                <a:latin typeface="微軟正黑體" panose="020B0604030504040204" pitchFamily="34" charset="-120"/>
                <a:ea typeface="微軟正黑體" panose="020B0604030504040204" pitchFamily="34" charset="-120"/>
              </a:rPr>
            </a:br>
            <a:r>
              <a:rPr lang="zh-TW" altLang="en-US" sz="4500" b="1">
                <a:solidFill>
                  <a:schemeClr val="accent2"/>
                </a:solidFill>
                <a:latin typeface="微軟正黑體" panose="020B0604030504040204" pitchFamily="34" charset="-120"/>
                <a:ea typeface="微軟正黑體" panose="020B0604030504040204" pitchFamily="34" charset="-120"/>
              </a:rPr>
              <a:t>敬請指導</a:t>
            </a:r>
          </a:p>
        </p:txBody>
      </p:sp>
    </p:spTree>
    <p:extLst>
      <p:ext uri="{BB962C8B-B14F-4D97-AF65-F5344CB8AC3E}">
        <p14:creationId xmlns:p14="http://schemas.microsoft.com/office/powerpoint/2010/main" val="196554494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附件</a:t>
            </a:r>
            <a:r>
              <a:rPr lang="en-US" altLang="zh-TW"/>
              <a:t>-</a:t>
            </a:r>
            <a:r>
              <a:rPr lang="zh-TW" altLang="en-US"/>
              <a:t>廠商基本資料與簡介</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19</a:t>
            </a:fld>
            <a:endParaRPr lang="zh-TW" altLang="en-US"/>
          </a:p>
        </p:txBody>
      </p:sp>
      <p:graphicFrame>
        <p:nvGraphicFramePr>
          <p:cNvPr id="5" name="表格 4"/>
          <p:cNvGraphicFramePr>
            <a:graphicFrameLocks noGrp="1"/>
          </p:cNvGraphicFramePr>
          <p:nvPr/>
        </p:nvGraphicFramePr>
        <p:xfrm>
          <a:off x="5004048" y="3573018"/>
          <a:ext cx="3888432" cy="2592288"/>
        </p:xfrm>
        <a:graphic>
          <a:graphicData uri="http://schemas.openxmlformats.org/drawingml/2006/table">
            <a:tbl>
              <a:tblPr firstRow="1" bandRow="1">
                <a:tableStyleId>{5940675A-B579-460E-94D1-54222C63F5DA}</a:tableStyleId>
              </a:tblPr>
              <a:tblGrid>
                <a:gridCol w="936104">
                  <a:extLst>
                    <a:ext uri="{9D8B030D-6E8A-4147-A177-3AD203B41FA5}">
                      <a16:colId xmlns:a16="http://schemas.microsoft.com/office/drawing/2014/main" val="20000"/>
                    </a:ext>
                  </a:extLst>
                </a:gridCol>
                <a:gridCol w="2952328">
                  <a:extLst>
                    <a:ext uri="{9D8B030D-6E8A-4147-A177-3AD203B41FA5}">
                      <a16:colId xmlns:a16="http://schemas.microsoft.com/office/drawing/2014/main" val="20001"/>
                    </a:ext>
                  </a:extLst>
                </a:gridCol>
              </a:tblGrid>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公司名稱：</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ＯＯＯＯＯＯＯ</a:t>
                      </a:r>
                    </a:p>
                  </a:txBody>
                  <a:tcPr anchor="ctr"/>
                </a:tc>
                <a:extLst>
                  <a:ext uri="{0D108BD9-81ED-4DB2-BD59-A6C34878D82A}">
                    <a16:rowId xmlns:a16="http://schemas.microsoft.com/office/drawing/2014/main" val="10000"/>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設立日期：</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民國ＯＯ年ＯＯ月ＯＯ日</a:t>
                      </a:r>
                    </a:p>
                  </a:txBody>
                  <a:tcPr anchor="ctr"/>
                </a:tc>
                <a:extLst>
                  <a:ext uri="{0D108BD9-81ED-4DB2-BD59-A6C34878D82A}">
                    <a16:rowId xmlns:a16="http://schemas.microsoft.com/office/drawing/2014/main" val="10001"/>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公司地址：</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ＯＯ市ＯＯ區ＯＯＯ路ＯＯＯ號</a:t>
                      </a:r>
                    </a:p>
                  </a:txBody>
                  <a:tcPr anchor="ctr"/>
                </a:tc>
                <a:extLst>
                  <a:ext uri="{0D108BD9-81ED-4DB2-BD59-A6C34878D82A}">
                    <a16:rowId xmlns:a16="http://schemas.microsoft.com/office/drawing/2014/main" val="10002"/>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資本額：</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ＯＯＯ千元</a:t>
                      </a:r>
                    </a:p>
                  </a:txBody>
                  <a:tcPr anchor="ctr"/>
                </a:tc>
                <a:extLst>
                  <a:ext uri="{0D108BD9-81ED-4DB2-BD59-A6C34878D82A}">
                    <a16:rowId xmlns:a16="http://schemas.microsoft.com/office/drawing/2014/main" val="10003"/>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營業額：</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ＯＯＯ千元</a:t>
                      </a:r>
                    </a:p>
                  </a:txBody>
                  <a:tcPr anchor="ctr"/>
                </a:tc>
                <a:extLst>
                  <a:ext uri="{0D108BD9-81ED-4DB2-BD59-A6C34878D82A}">
                    <a16:rowId xmlns:a16="http://schemas.microsoft.com/office/drawing/2014/main" val="10004"/>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員工人數：</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ＯＯＯ人</a:t>
                      </a:r>
                    </a:p>
                  </a:txBody>
                  <a:tcPr anchor="ctr"/>
                </a:tc>
                <a:extLst>
                  <a:ext uri="{0D108BD9-81ED-4DB2-BD59-A6C34878D82A}">
                    <a16:rowId xmlns:a16="http://schemas.microsoft.com/office/drawing/2014/main" val="10005"/>
                  </a:ext>
                </a:extLst>
              </a:tr>
            </a:tbl>
          </a:graphicData>
        </a:graphic>
      </p:graphicFrame>
      <p:graphicFrame>
        <p:nvGraphicFramePr>
          <p:cNvPr id="6" name="表格 5"/>
          <p:cNvGraphicFramePr>
            <a:graphicFrameLocks noGrp="1"/>
          </p:cNvGraphicFramePr>
          <p:nvPr>
            <p:extLst>
              <p:ext uri="{D42A27DB-BD31-4B8C-83A1-F6EECF244321}">
                <p14:modId xmlns:p14="http://schemas.microsoft.com/office/powerpoint/2010/main" val="3670916784"/>
              </p:ext>
            </p:extLst>
          </p:nvPr>
        </p:nvGraphicFramePr>
        <p:xfrm>
          <a:off x="251520" y="1412776"/>
          <a:ext cx="8640960" cy="1981200"/>
        </p:xfrm>
        <a:graphic>
          <a:graphicData uri="http://schemas.openxmlformats.org/drawingml/2006/table">
            <a:tbl>
              <a:tblPr firstRow="1" bandRow="1">
                <a:tableStyleId>{5940675A-B579-460E-94D1-54222C63F5DA}</a:tableStyleId>
              </a:tblPr>
              <a:tblGrid>
                <a:gridCol w="504056">
                  <a:extLst>
                    <a:ext uri="{9D8B030D-6E8A-4147-A177-3AD203B41FA5}">
                      <a16:colId xmlns:a16="http://schemas.microsoft.com/office/drawing/2014/main" val="20000"/>
                    </a:ext>
                  </a:extLst>
                </a:gridCol>
                <a:gridCol w="8136904">
                  <a:extLst>
                    <a:ext uri="{9D8B030D-6E8A-4147-A177-3AD203B41FA5}">
                      <a16:colId xmlns:a16="http://schemas.microsoft.com/office/drawing/2014/main" val="20001"/>
                    </a:ext>
                  </a:extLst>
                </a:gridCol>
              </a:tblGrid>
              <a:tr h="1981200">
                <a:tc>
                  <a:txBody>
                    <a:bodyPr/>
                    <a:lstStyle/>
                    <a:p>
                      <a:pPr algn="ctr"/>
                      <a:r>
                        <a:rPr lang="zh-TW" altLang="en-US" sz="1400" b="1" dirty="0">
                          <a:solidFill>
                            <a:schemeClr val="bg1"/>
                          </a:solidFill>
                          <a:latin typeface="微軟正黑體" panose="020B0604030504040204" pitchFamily="34" charset="-120"/>
                          <a:ea typeface="微軟正黑體" panose="020B0604030504040204" pitchFamily="34" charset="-120"/>
                        </a:rPr>
                        <a:t>主導提案中小企業簡介</a:t>
                      </a:r>
                      <a:r>
                        <a:rPr lang="zh-TW" altLang="en-US" sz="1400" dirty="0">
                          <a:latin typeface="微軟正黑體" panose="020B0604030504040204" pitchFamily="34" charset="-120"/>
                          <a:ea typeface="微軟正黑體" panose="020B0604030504040204" pitchFamily="34" charset="-120"/>
                        </a:rPr>
                        <a:t>　</a:t>
                      </a:r>
                    </a:p>
                  </a:txBody>
                  <a:tcPr vert="eaVert" anchor="ctr">
                    <a:solidFill>
                      <a:schemeClr val="accent2"/>
                    </a:solidFill>
                  </a:tcPr>
                </a:tc>
                <a:tc>
                  <a:txBody>
                    <a:bodyPr/>
                    <a:lstStyle/>
                    <a:p>
                      <a:pPr marL="285750" indent="-285750">
                        <a:buFont typeface="Arial" panose="020B0604020202020204" pitchFamily="34" charset="0"/>
                        <a:buChar char="•"/>
                      </a:pPr>
                      <a:endParaRPr lang="zh-TW" altLang="en-US" sz="1600" dirty="0">
                        <a:solidFill>
                          <a:schemeClr val="bg1">
                            <a:lumMod val="50000"/>
                          </a:schemeClr>
                        </a:solidFill>
                        <a:latin typeface="微軟正黑體" panose="020B0604030504040204" pitchFamily="34" charset="-120"/>
                        <a:ea typeface="微軟正黑體" panose="020B0604030504040204" pitchFamily="34" charset="-120"/>
                      </a:endParaRPr>
                    </a:p>
                  </a:txBody>
                  <a:tcPr anchor="ctr"/>
                </a:tc>
                <a:extLst>
                  <a:ext uri="{0D108BD9-81ED-4DB2-BD59-A6C34878D82A}">
                    <a16:rowId xmlns:a16="http://schemas.microsoft.com/office/drawing/2014/main" val="10000"/>
                  </a:ext>
                </a:extLst>
              </a:tr>
            </a:tbl>
          </a:graphicData>
        </a:graphic>
      </p:graphicFrame>
      <p:sp>
        <p:nvSpPr>
          <p:cNvPr id="7" name="矩形 6"/>
          <p:cNvSpPr/>
          <p:nvPr/>
        </p:nvSpPr>
        <p:spPr>
          <a:xfrm>
            <a:off x="251520" y="3573016"/>
            <a:ext cx="4608512" cy="2592288"/>
          </a:xfrm>
          <a:prstGeom prst="rect">
            <a:avLst/>
          </a:prstGeom>
          <a:no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TW" altLang="en-US">
                <a:solidFill>
                  <a:schemeClr val="bg1">
                    <a:lumMod val="50000"/>
                  </a:schemeClr>
                </a:solidFill>
                <a:latin typeface="微軟正黑體" panose="020B0604030504040204" pitchFamily="34" charset="-120"/>
                <a:ea typeface="微軟正黑體" panose="020B0604030504040204" pitchFamily="34" charset="-120"/>
              </a:rPr>
              <a:t>公司照片、產品照片</a:t>
            </a:r>
            <a:br>
              <a:rPr lang="en-US" altLang="zh-TW">
                <a:solidFill>
                  <a:schemeClr val="bg1">
                    <a:lumMod val="50000"/>
                  </a:schemeClr>
                </a:solidFill>
                <a:latin typeface="微軟正黑體" panose="020B0604030504040204" pitchFamily="34" charset="-120"/>
                <a:ea typeface="微軟正黑體" panose="020B0604030504040204" pitchFamily="34" charset="-120"/>
              </a:rPr>
            </a:br>
            <a:r>
              <a:rPr lang="zh-TW" altLang="en-US">
                <a:solidFill>
                  <a:schemeClr val="bg1">
                    <a:lumMod val="50000"/>
                  </a:schemeClr>
                </a:solidFill>
                <a:latin typeface="微軟正黑體" panose="020B0604030504040204" pitchFamily="34" charset="-120"/>
                <a:ea typeface="微軟正黑體" panose="020B0604030504040204" pitchFamily="34" charset="-120"/>
              </a:rPr>
              <a:t>（與計畫有相關）</a:t>
            </a:r>
          </a:p>
        </p:txBody>
      </p:sp>
      <p:graphicFrame>
        <p:nvGraphicFramePr>
          <p:cNvPr id="8" name="表格 7"/>
          <p:cNvGraphicFramePr>
            <a:graphicFrameLocks noGrp="1"/>
          </p:cNvGraphicFramePr>
          <p:nvPr>
            <p:extLst>
              <p:ext uri="{D42A27DB-BD31-4B8C-83A1-F6EECF244321}">
                <p14:modId xmlns:p14="http://schemas.microsoft.com/office/powerpoint/2010/main" val="4119329834"/>
              </p:ext>
            </p:extLst>
          </p:nvPr>
        </p:nvGraphicFramePr>
        <p:xfrm>
          <a:off x="251520" y="934120"/>
          <a:ext cx="8640960" cy="404664"/>
        </p:xfrm>
        <a:graphic>
          <a:graphicData uri="http://schemas.openxmlformats.org/drawingml/2006/table">
            <a:tbl>
              <a:tblPr firstRow="1" bandRow="1">
                <a:tableStyleId>{5940675A-B579-460E-94D1-54222C63F5DA}</a:tableStyleId>
              </a:tblPr>
              <a:tblGrid>
                <a:gridCol w="3312368">
                  <a:extLst>
                    <a:ext uri="{9D8B030D-6E8A-4147-A177-3AD203B41FA5}">
                      <a16:colId xmlns:a16="http://schemas.microsoft.com/office/drawing/2014/main" val="20000"/>
                    </a:ext>
                  </a:extLst>
                </a:gridCol>
                <a:gridCol w="5328592">
                  <a:extLst>
                    <a:ext uri="{9D8B030D-6E8A-4147-A177-3AD203B41FA5}">
                      <a16:colId xmlns:a16="http://schemas.microsoft.com/office/drawing/2014/main" val="20001"/>
                    </a:ext>
                  </a:extLst>
                </a:gridCol>
              </a:tblGrid>
              <a:tr h="404664">
                <a:tc>
                  <a:txBody>
                    <a:bodyPr/>
                    <a:lstStyle/>
                    <a:p>
                      <a:pPr algn="ctr"/>
                      <a:r>
                        <a:rPr lang="zh-TW" altLang="en-US" sz="1600" b="1" dirty="0">
                          <a:solidFill>
                            <a:schemeClr val="bg1"/>
                          </a:solidFill>
                          <a:latin typeface="微軟正黑體" panose="020B0604030504040204" pitchFamily="34" charset="-120"/>
                          <a:ea typeface="微軟正黑體" panose="020B0604030504040204" pitchFamily="34" charset="-120"/>
                        </a:rPr>
                        <a:t>ＯＯＯＯ公司（主導提案中小企業）　</a:t>
                      </a:r>
                    </a:p>
                  </a:txBody>
                  <a:tcPr anchor="ctr">
                    <a:solidFill>
                      <a:schemeClr val="accent2"/>
                    </a:solidFill>
                  </a:tcPr>
                </a:tc>
                <a:tc>
                  <a:txBody>
                    <a:bodyPr/>
                    <a:lstStyle/>
                    <a:p>
                      <a:pPr marL="0" indent="0">
                        <a:buFont typeface="Arial" panose="020B0604020202020204" pitchFamily="34" charset="0"/>
                        <a:buNone/>
                      </a:pPr>
                      <a:r>
                        <a:rPr lang="zh-TW" altLang="en-US" sz="1600" dirty="0">
                          <a:solidFill>
                            <a:schemeClr val="bg1">
                              <a:lumMod val="50000"/>
                            </a:schemeClr>
                          </a:solidFill>
                          <a:latin typeface="微軟正黑體" panose="020B0604030504040204" pitchFamily="34" charset="-120"/>
                          <a:ea typeface="微軟正黑體" panose="020B0604030504040204" pitchFamily="34" charset="-120"/>
                        </a:rPr>
                        <a:t>ＯＯＯＯ計畫名稱</a:t>
                      </a:r>
                    </a:p>
                  </a:txBody>
                  <a:tcPr anchor="ctr"/>
                </a:tc>
                <a:extLst>
                  <a:ext uri="{0D108BD9-81ED-4DB2-BD59-A6C34878D82A}">
                    <a16:rowId xmlns:a16="http://schemas.microsoft.com/office/drawing/2014/main" val="10000"/>
                  </a:ext>
                </a:extLst>
              </a:tr>
            </a:tbl>
          </a:graphicData>
        </a:graphic>
      </p:graphicFrame>
      <p:sp>
        <p:nvSpPr>
          <p:cNvPr id="9" name="圓角矩形圖說文字 8"/>
          <p:cNvSpPr/>
          <p:nvPr/>
        </p:nvSpPr>
        <p:spPr>
          <a:xfrm>
            <a:off x="5895652" y="1124744"/>
            <a:ext cx="2808312" cy="750664"/>
          </a:xfrm>
          <a:prstGeom prst="wedgeRoundRectCallout">
            <a:avLst>
              <a:gd name="adj1" fmla="val -70080"/>
              <a:gd name="adj2" fmla="val -52639"/>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計畫名稱請契合提案內容</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字數勿過長，並能清楚說明綠色創新要點</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10" name="圓角矩形圖說文字 9"/>
          <p:cNvSpPr/>
          <p:nvPr/>
        </p:nvSpPr>
        <p:spPr>
          <a:xfrm>
            <a:off x="4716016" y="2060848"/>
            <a:ext cx="4010520" cy="1224136"/>
          </a:xfrm>
          <a:prstGeom prst="wedgeRoundRectCallout">
            <a:avLst>
              <a:gd name="adj1" fmla="val -109030"/>
              <a:gd name="adj2" fmla="val -8028"/>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條列式說明</a:t>
            </a: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企業、產業地位</a:t>
            </a: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公司主要業務技術、產品特色</a:t>
            </a: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獎項加持</a:t>
            </a:r>
          </a:p>
        </p:txBody>
      </p:sp>
    </p:spTree>
    <p:extLst>
      <p:ext uri="{BB962C8B-B14F-4D97-AF65-F5344CB8AC3E}">
        <p14:creationId xmlns:p14="http://schemas.microsoft.com/office/powerpoint/2010/main" val="21594432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簡報目錄</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2</a:t>
            </a:fld>
            <a:endParaRPr lang="zh-TW" altLang="en-US"/>
          </a:p>
        </p:txBody>
      </p:sp>
      <p:sp>
        <p:nvSpPr>
          <p:cNvPr id="5" name="內容版面配置區 2"/>
          <p:cNvSpPr>
            <a:spLocks noGrp="1"/>
          </p:cNvSpPr>
          <p:nvPr>
            <p:ph idx="1"/>
          </p:nvPr>
        </p:nvSpPr>
        <p:spPr>
          <a:xfrm>
            <a:off x="446088" y="620688"/>
            <a:ext cx="8229600" cy="5033963"/>
          </a:xfrm>
        </p:spPr>
        <p:txBody>
          <a:bodyPr/>
          <a:lstStyle/>
          <a:p>
            <a:pPr eaLnBrk="1" hangingPunct="1">
              <a:lnSpc>
                <a:spcPct val="150000"/>
              </a:lnSpc>
              <a:buFontTx/>
              <a:buNone/>
              <a:defRPr/>
            </a:pPr>
            <a:r>
              <a:rPr lang="zh-TW" altLang="en-US" sz="3000" dirty="0"/>
              <a:t>  </a:t>
            </a:r>
            <a:r>
              <a:rPr lang="zh-TW" altLang="en-US" sz="2600" dirty="0"/>
              <a:t>一、基本資料與簡介</a:t>
            </a:r>
            <a:endParaRPr lang="en-US" altLang="zh-TW" sz="2600" dirty="0"/>
          </a:p>
          <a:p>
            <a:pPr eaLnBrk="1" hangingPunct="1">
              <a:lnSpc>
                <a:spcPct val="150000"/>
              </a:lnSpc>
              <a:buFontTx/>
              <a:buNone/>
              <a:defRPr/>
            </a:pPr>
            <a:r>
              <a:rPr lang="zh-TW" altLang="en-US" sz="2600" dirty="0"/>
              <a:t>  二、計畫目標與執行內容</a:t>
            </a:r>
            <a:endParaRPr lang="en-US" altLang="zh-TW" sz="2600" dirty="0"/>
          </a:p>
          <a:p>
            <a:pPr eaLnBrk="1" hangingPunct="1">
              <a:lnSpc>
                <a:spcPct val="150000"/>
              </a:lnSpc>
              <a:buFontTx/>
              <a:buNone/>
              <a:defRPr/>
            </a:pPr>
            <a:r>
              <a:rPr lang="en-US" altLang="zh-TW" sz="2600" dirty="0"/>
              <a:t>  </a:t>
            </a:r>
            <a:r>
              <a:rPr lang="zh-TW" altLang="en-US" sz="2600" dirty="0"/>
              <a:t>三、預期成效及計畫亮點</a:t>
            </a:r>
            <a:endParaRPr lang="en-US" altLang="zh-TW" sz="2600" dirty="0"/>
          </a:p>
          <a:p>
            <a:pPr eaLnBrk="1" hangingPunct="1">
              <a:lnSpc>
                <a:spcPct val="150000"/>
              </a:lnSpc>
              <a:buFontTx/>
              <a:buNone/>
              <a:defRPr/>
            </a:pPr>
            <a:r>
              <a:rPr lang="zh-TW" altLang="en-US" sz="2600" dirty="0"/>
              <a:t>  四、工作進度規劃</a:t>
            </a:r>
            <a:endParaRPr lang="en-US" altLang="zh-TW" sz="2600" dirty="0"/>
          </a:p>
          <a:p>
            <a:pPr eaLnBrk="1" hangingPunct="1">
              <a:lnSpc>
                <a:spcPct val="150000"/>
              </a:lnSpc>
              <a:buFontTx/>
              <a:buNone/>
              <a:defRPr/>
            </a:pPr>
            <a:r>
              <a:rPr lang="zh-TW" altLang="en-US" sz="2600" dirty="0"/>
              <a:t>  五、經費規劃</a:t>
            </a:r>
            <a:endParaRPr lang="en-US" altLang="zh-TW" sz="2600" dirty="0"/>
          </a:p>
          <a:p>
            <a:pPr eaLnBrk="1" hangingPunct="1">
              <a:lnSpc>
                <a:spcPct val="150000"/>
              </a:lnSpc>
              <a:buFontTx/>
              <a:buNone/>
              <a:defRPr/>
            </a:pPr>
            <a:r>
              <a:rPr lang="zh-TW" altLang="en-US" sz="2600" dirty="0"/>
              <a:t>  六、人力規劃</a:t>
            </a:r>
            <a:endParaRPr lang="en-US" altLang="zh-TW" sz="2600" dirty="0"/>
          </a:p>
          <a:p>
            <a:pPr eaLnBrk="1" hangingPunct="1">
              <a:lnSpc>
                <a:spcPct val="150000"/>
              </a:lnSpc>
              <a:buFontTx/>
              <a:buNone/>
              <a:defRPr/>
            </a:pPr>
            <a:r>
              <a:rPr lang="en-US" altLang="zh-TW" sz="2600" dirty="0"/>
              <a:t>  </a:t>
            </a:r>
            <a:r>
              <a:rPr lang="zh-TW" altLang="en-US" sz="2600" dirty="0"/>
              <a:t>七、其他附件：（得獎證明、</a:t>
            </a:r>
            <a:r>
              <a:rPr lang="en-US" altLang="zh-TW" sz="2600" dirty="0"/>
              <a:t>…</a:t>
            </a:r>
            <a:r>
              <a:rPr lang="zh-TW" altLang="en-US" sz="2600" dirty="0"/>
              <a:t>）</a:t>
            </a:r>
            <a:endParaRPr lang="en-US" altLang="zh-TW" sz="2600" dirty="0"/>
          </a:p>
          <a:p>
            <a:pPr>
              <a:lnSpc>
                <a:spcPts val="3000"/>
              </a:lnSpc>
              <a:buNone/>
              <a:defRPr/>
            </a:pPr>
            <a:r>
              <a:rPr lang="zh-TW" altLang="en-US" sz="2600" b="1" dirty="0">
                <a:solidFill>
                  <a:srgbClr val="FF6600"/>
                </a:solidFill>
              </a:rPr>
              <a:t>＊請務必依簡報格式提供資料。</a:t>
            </a:r>
            <a:endParaRPr lang="en-US" altLang="zh-TW" sz="2600" b="1" dirty="0">
              <a:solidFill>
                <a:srgbClr val="FF6600"/>
              </a:solidFill>
            </a:endParaRPr>
          </a:p>
          <a:p>
            <a:pPr eaLnBrk="1" hangingPunct="1">
              <a:lnSpc>
                <a:spcPts val="3000"/>
              </a:lnSpc>
              <a:buFontTx/>
              <a:buNone/>
              <a:defRPr/>
            </a:pPr>
            <a:r>
              <a:rPr lang="zh-TW" altLang="en-US" sz="2600" b="1" dirty="0">
                <a:solidFill>
                  <a:srgbClr val="FF6600"/>
                </a:solidFill>
              </a:rPr>
              <a:t>＊微軟正黑體、黑色字體，每頁字體最小不得小於</a:t>
            </a:r>
            <a:r>
              <a:rPr lang="en-US" altLang="zh-TW" sz="2600" b="1" dirty="0">
                <a:solidFill>
                  <a:srgbClr val="FF6600"/>
                </a:solidFill>
              </a:rPr>
              <a:t>14pt</a:t>
            </a:r>
            <a:endParaRPr lang="zh-TW" altLang="en-US" b="1" dirty="0">
              <a:solidFill>
                <a:srgbClr val="FF6600"/>
              </a:solidFill>
            </a:endParaRPr>
          </a:p>
        </p:txBody>
      </p:sp>
    </p:spTree>
    <p:extLst>
      <p:ext uri="{BB962C8B-B14F-4D97-AF65-F5344CB8AC3E}">
        <p14:creationId xmlns:p14="http://schemas.microsoft.com/office/powerpoint/2010/main" val="221314128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4" name="投影片編號版面配置區 3"/>
          <p:cNvSpPr>
            <a:spLocks noGrp="1"/>
          </p:cNvSpPr>
          <p:nvPr>
            <p:ph type="sldNum" sz="quarter" idx="12"/>
          </p:nvPr>
        </p:nvSpPr>
        <p:spPr/>
        <p:txBody>
          <a:bodyPr/>
          <a:lstStyle/>
          <a:p>
            <a:fld id="{73223D1E-4C2A-4DC2-9A2B-E1865257190C}" type="slidenum">
              <a:rPr lang="zh-TW" altLang="en-US" smtClean="0"/>
              <a:pPr/>
              <a:t>20</a:t>
            </a:fld>
            <a:endParaRPr lang="zh-TW" altLang="en-US"/>
          </a:p>
        </p:txBody>
      </p:sp>
      <p:graphicFrame>
        <p:nvGraphicFramePr>
          <p:cNvPr id="5" name="表格 4"/>
          <p:cNvGraphicFramePr>
            <a:graphicFrameLocks noGrp="1"/>
          </p:cNvGraphicFramePr>
          <p:nvPr/>
        </p:nvGraphicFramePr>
        <p:xfrm>
          <a:off x="5004048" y="3573018"/>
          <a:ext cx="3888432" cy="2592288"/>
        </p:xfrm>
        <a:graphic>
          <a:graphicData uri="http://schemas.openxmlformats.org/drawingml/2006/table">
            <a:tbl>
              <a:tblPr firstRow="1" bandRow="1">
                <a:tableStyleId>{5940675A-B579-460E-94D1-54222C63F5DA}</a:tableStyleId>
              </a:tblPr>
              <a:tblGrid>
                <a:gridCol w="936104">
                  <a:extLst>
                    <a:ext uri="{9D8B030D-6E8A-4147-A177-3AD203B41FA5}">
                      <a16:colId xmlns:a16="http://schemas.microsoft.com/office/drawing/2014/main" val="20000"/>
                    </a:ext>
                  </a:extLst>
                </a:gridCol>
                <a:gridCol w="2952328">
                  <a:extLst>
                    <a:ext uri="{9D8B030D-6E8A-4147-A177-3AD203B41FA5}">
                      <a16:colId xmlns:a16="http://schemas.microsoft.com/office/drawing/2014/main" val="20001"/>
                    </a:ext>
                  </a:extLst>
                </a:gridCol>
              </a:tblGrid>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公司名稱：</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ＯＯＯＯＯＯＯ</a:t>
                      </a:r>
                    </a:p>
                  </a:txBody>
                  <a:tcPr anchor="ctr"/>
                </a:tc>
                <a:extLst>
                  <a:ext uri="{0D108BD9-81ED-4DB2-BD59-A6C34878D82A}">
                    <a16:rowId xmlns:a16="http://schemas.microsoft.com/office/drawing/2014/main" val="10000"/>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設立日期：</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民國ＯＯ年ＯＯ月ＯＯ日</a:t>
                      </a:r>
                    </a:p>
                  </a:txBody>
                  <a:tcPr anchor="ctr"/>
                </a:tc>
                <a:extLst>
                  <a:ext uri="{0D108BD9-81ED-4DB2-BD59-A6C34878D82A}">
                    <a16:rowId xmlns:a16="http://schemas.microsoft.com/office/drawing/2014/main" val="10001"/>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公司地址：</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ＯＯ市ＯＯ區ＯＯＯ路ＯＯＯ號</a:t>
                      </a:r>
                    </a:p>
                  </a:txBody>
                  <a:tcPr anchor="ctr"/>
                </a:tc>
                <a:extLst>
                  <a:ext uri="{0D108BD9-81ED-4DB2-BD59-A6C34878D82A}">
                    <a16:rowId xmlns:a16="http://schemas.microsoft.com/office/drawing/2014/main" val="10002"/>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資本額：</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ＯＯＯ千元</a:t>
                      </a:r>
                    </a:p>
                  </a:txBody>
                  <a:tcPr anchor="ctr"/>
                </a:tc>
                <a:extLst>
                  <a:ext uri="{0D108BD9-81ED-4DB2-BD59-A6C34878D82A}">
                    <a16:rowId xmlns:a16="http://schemas.microsoft.com/office/drawing/2014/main" val="10003"/>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營業額：</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ＯＯＯ千元</a:t>
                      </a:r>
                    </a:p>
                  </a:txBody>
                  <a:tcPr anchor="ctr"/>
                </a:tc>
                <a:extLst>
                  <a:ext uri="{0D108BD9-81ED-4DB2-BD59-A6C34878D82A}">
                    <a16:rowId xmlns:a16="http://schemas.microsoft.com/office/drawing/2014/main" val="10004"/>
                  </a:ext>
                </a:extLst>
              </a:tr>
              <a:tr h="432048">
                <a:tc>
                  <a:txBody>
                    <a:bodyPr/>
                    <a:lstStyle/>
                    <a:p>
                      <a:pPr algn="dist"/>
                      <a:r>
                        <a:rPr lang="zh-TW" altLang="en-US" sz="1400" b="1">
                          <a:solidFill>
                            <a:schemeClr val="bg1"/>
                          </a:solidFill>
                          <a:latin typeface="微軟正黑體" panose="020B0604030504040204" pitchFamily="34" charset="-120"/>
                          <a:ea typeface="微軟正黑體" panose="020B0604030504040204" pitchFamily="34" charset="-120"/>
                        </a:rPr>
                        <a:t>員工人數：</a:t>
                      </a:r>
                    </a:p>
                  </a:txBody>
                  <a:tcPr anchor="ctr">
                    <a:solidFill>
                      <a:schemeClr val="accent2"/>
                    </a:solidFill>
                  </a:tcPr>
                </a:tc>
                <a:tc>
                  <a:txBody>
                    <a:bodyPr/>
                    <a:lstStyle/>
                    <a:p>
                      <a:r>
                        <a:rPr lang="zh-TW" altLang="en-US" sz="1400">
                          <a:latin typeface="微軟正黑體" panose="020B0604030504040204" pitchFamily="34" charset="-120"/>
                          <a:ea typeface="微軟正黑體" panose="020B0604030504040204" pitchFamily="34" charset="-120"/>
                        </a:rPr>
                        <a:t>ＯＯＯ人</a:t>
                      </a:r>
                    </a:p>
                  </a:txBody>
                  <a:tcPr anchor="ctr"/>
                </a:tc>
                <a:extLst>
                  <a:ext uri="{0D108BD9-81ED-4DB2-BD59-A6C34878D82A}">
                    <a16:rowId xmlns:a16="http://schemas.microsoft.com/office/drawing/2014/main" val="10005"/>
                  </a:ext>
                </a:extLst>
              </a:tr>
            </a:tbl>
          </a:graphicData>
        </a:graphic>
      </p:graphicFrame>
      <p:graphicFrame>
        <p:nvGraphicFramePr>
          <p:cNvPr id="6" name="表格 5"/>
          <p:cNvGraphicFramePr>
            <a:graphicFrameLocks noGrp="1"/>
          </p:cNvGraphicFramePr>
          <p:nvPr>
            <p:extLst>
              <p:ext uri="{D42A27DB-BD31-4B8C-83A1-F6EECF244321}">
                <p14:modId xmlns:p14="http://schemas.microsoft.com/office/powerpoint/2010/main" val="1088744571"/>
              </p:ext>
            </p:extLst>
          </p:nvPr>
        </p:nvGraphicFramePr>
        <p:xfrm>
          <a:off x="251520" y="1412776"/>
          <a:ext cx="8640960" cy="1981200"/>
        </p:xfrm>
        <a:graphic>
          <a:graphicData uri="http://schemas.openxmlformats.org/drawingml/2006/table">
            <a:tbl>
              <a:tblPr firstRow="1" bandRow="1">
                <a:tableStyleId>{5940675A-B579-460E-94D1-54222C63F5DA}</a:tableStyleId>
              </a:tblPr>
              <a:tblGrid>
                <a:gridCol w="504056">
                  <a:extLst>
                    <a:ext uri="{9D8B030D-6E8A-4147-A177-3AD203B41FA5}">
                      <a16:colId xmlns:a16="http://schemas.microsoft.com/office/drawing/2014/main" val="20000"/>
                    </a:ext>
                  </a:extLst>
                </a:gridCol>
                <a:gridCol w="8136904">
                  <a:extLst>
                    <a:ext uri="{9D8B030D-6E8A-4147-A177-3AD203B41FA5}">
                      <a16:colId xmlns:a16="http://schemas.microsoft.com/office/drawing/2014/main" val="20001"/>
                    </a:ext>
                  </a:extLst>
                </a:gridCol>
              </a:tblGrid>
              <a:tr h="1981200">
                <a:tc>
                  <a:txBody>
                    <a:bodyPr/>
                    <a:lstStyle/>
                    <a:p>
                      <a:pPr algn="ctr"/>
                      <a:r>
                        <a:rPr lang="zh-TW" altLang="en-US" sz="1400" b="1" dirty="0">
                          <a:solidFill>
                            <a:schemeClr val="bg1"/>
                          </a:solidFill>
                          <a:latin typeface="微軟正黑體" panose="020B0604030504040204" pitchFamily="34" charset="-120"/>
                          <a:ea typeface="微軟正黑體" panose="020B0604030504040204" pitchFamily="34" charset="-120"/>
                        </a:rPr>
                        <a:t>合作提案中小企業簡介</a:t>
                      </a:r>
                      <a:r>
                        <a:rPr lang="zh-TW" altLang="en-US" sz="1400" dirty="0">
                          <a:latin typeface="微軟正黑體" panose="020B0604030504040204" pitchFamily="34" charset="-120"/>
                          <a:ea typeface="微軟正黑體" panose="020B0604030504040204" pitchFamily="34" charset="-120"/>
                        </a:rPr>
                        <a:t>　</a:t>
                      </a:r>
                    </a:p>
                  </a:txBody>
                  <a:tcPr vert="eaVert" anchor="ctr">
                    <a:solidFill>
                      <a:schemeClr val="accent2"/>
                    </a:solidFill>
                  </a:tcPr>
                </a:tc>
                <a:tc>
                  <a:txBody>
                    <a:bodyPr/>
                    <a:lstStyle/>
                    <a:p>
                      <a:pPr marL="285750" indent="-285750">
                        <a:buFont typeface="Arial" panose="020B0604020202020204" pitchFamily="34" charset="0"/>
                        <a:buChar char="•"/>
                      </a:pPr>
                      <a:endParaRPr lang="zh-TW" altLang="en-US" sz="1600" dirty="0">
                        <a:solidFill>
                          <a:schemeClr val="bg1">
                            <a:lumMod val="50000"/>
                          </a:schemeClr>
                        </a:solidFill>
                        <a:latin typeface="微軟正黑體" panose="020B0604030504040204" pitchFamily="34" charset="-120"/>
                        <a:ea typeface="微軟正黑體" panose="020B0604030504040204" pitchFamily="34" charset="-120"/>
                      </a:endParaRPr>
                    </a:p>
                  </a:txBody>
                  <a:tcPr anchor="ctr"/>
                </a:tc>
                <a:extLst>
                  <a:ext uri="{0D108BD9-81ED-4DB2-BD59-A6C34878D82A}">
                    <a16:rowId xmlns:a16="http://schemas.microsoft.com/office/drawing/2014/main" val="10000"/>
                  </a:ext>
                </a:extLst>
              </a:tr>
            </a:tbl>
          </a:graphicData>
        </a:graphic>
      </p:graphicFrame>
      <p:sp>
        <p:nvSpPr>
          <p:cNvPr id="7" name="矩形 6"/>
          <p:cNvSpPr/>
          <p:nvPr/>
        </p:nvSpPr>
        <p:spPr>
          <a:xfrm>
            <a:off x="251520" y="3573016"/>
            <a:ext cx="4608512" cy="2592288"/>
          </a:xfrm>
          <a:prstGeom prst="rect">
            <a:avLst/>
          </a:prstGeom>
          <a:no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TW" altLang="en-US">
                <a:solidFill>
                  <a:schemeClr val="bg1">
                    <a:lumMod val="50000"/>
                  </a:schemeClr>
                </a:solidFill>
                <a:latin typeface="微軟正黑體" panose="020B0604030504040204" pitchFamily="34" charset="-120"/>
                <a:ea typeface="微軟正黑體" panose="020B0604030504040204" pitchFamily="34" charset="-120"/>
              </a:rPr>
              <a:t>公司照片、產品照片</a:t>
            </a:r>
            <a:br>
              <a:rPr lang="en-US" altLang="zh-TW">
                <a:solidFill>
                  <a:schemeClr val="bg1">
                    <a:lumMod val="50000"/>
                  </a:schemeClr>
                </a:solidFill>
                <a:latin typeface="微軟正黑體" panose="020B0604030504040204" pitchFamily="34" charset="-120"/>
                <a:ea typeface="微軟正黑體" panose="020B0604030504040204" pitchFamily="34" charset="-120"/>
              </a:rPr>
            </a:br>
            <a:r>
              <a:rPr lang="zh-TW" altLang="en-US">
                <a:solidFill>
                  <a:schemeClr val="bg1">
                    <a:lumMod val="50000"/>
                  </a:schemeClr>
                </a:solidFill>
                <a:latin typeface="微軟正黑體" panose="020B0604030504040204" pitchFamily="34" charset="-120"/>
                <a:ea typeface="微軟正黑體" panose="020B0604030504040204" pitchFamily="34" charset="-120"/>
              </a:rPr>
              <a:t>（與計畫有相關）</a:t>
            </a:r>
          </a:p>
        </p:txBody>
      </p:sp>
      <p:graphicFrame>
        <p:nvGraphicFramePr>
          <p:cNvPr id="8" name="表格 7"/>
          <p:cNvGraphicFramePr>
            <a:graphicFrameLocks noGrp="1"/>
          </p:cNvGraphicFramePr>
          <p:nvPr>
            <p:extLst>
              <p:ext uri="{D42A27DB-BD31-4B8C-83A1-F6EECF244321}">
                <p14:modId xmlns:p14="http://schemas.microsoft.com/office/powerpoint/2010/main" val="3362748416"/>
              </p:ext>
            </p:extLst>
          </p:nvPr>
        </p:nvGraphicFramePr>
        <p:xfrm>
          <a:off x="251520" y="934120"/>
          <a:ext cx="8640960" cy="404664"/>
        </p:xfrm>
        <a:graphic>
          <a:graphicData uri="http://schemas.openxmlformats.org/drawingml/2006/table">
            <a:tbl>
              <a:tblPr firstRow="1" bandRow="1">
                <a:tableStyleId>{5940675A-B579-460E-94D1-54222C63F5DA}</a:tableStyleId>
              </a:tblPr>
              <a:tblGrid>
                <a:gridCol w="3312368">
                  <a:extLst>
                    <a:ext uri="{9D8B030D-6E8A-4147-A177-3AD203B41FA5}">
                      <a16:colId xmlns:a16="http://schemas.microsoft.com/office/drawing/2014/main" val="20000"/>
                    </a:ext>
                  </a:extLst>
                </a:gridCol>
                <a:gridCol w="5328592">
                  <a:extLst>
                    <a:ext uri="{9D8B030D-6E8A-4147-A177-3AD203B41FA5}">
                      <a16:colId xmlns:a16="http://schemas.microsoft.com/office/drawing/2014/main" val="20001"/>
                    </a:ext>
                  </a:extLst>
                </a:gridCol>
              </a:tblGrid>
              <a:tr h="404664">
                <a:tc>
                  <a:txBody>
                    <a:bodyPr/>
                    <a:lstStyle/>
                    <a:p>
                      <a:pPr algn="ctr"/>
                      <a:r>
                        <a:rPr lang="zh-TW" altLang="en-US" sz="1600" b="1" dirty="0">
                          <a:solidFill>
                            <a:schemeClr val="bg1"/>
                          </a:solidFill>
                          <a:latin typeface="微軟正黑體" panose="020B0604030504040204" pitchFamily="34" charset="-120"/>
                          <a:ea typeface="微軟正黑體" panose="020B0604030504040204" pitchFamily="34" charset="-120"/>
                        </a:rPr>
                        <a:t>ＯＯＯＯ公司（合作提案中小企業）　</a:t>
                      </a:r>
                    </a:p>
                  </a:txBody>
                  <a:tcPr anchor="ctr">
                    <a:solidFill>
                      <a:schemeClr val="accent2"/>
                    </a:solidFill>
                  </a:tcPr>
                </a:tc>
                <a:tc>
                  <a:txBody>
                    <a:bodyPr/>
                    <a:lstStyle/>
                    <a:p>
                      <a:pPr marL="0" indent="0">
                        <a:buFont typeface="Arial" panose="020B0604020202020204" pitchFamily="34" charset="0"/>
                        <a:buNone/>
                      </a:pPr>
                      <a:r>
                        <a:rPr lang="zh-TW" altLang="en-US" sz="1600" dirty="0">
                          <a:solidFill>
                            <a:schemeClr val="bg1">
                              <a:lumMod val="50000"/>
                            </a:schemeClr>
                          </a:solidFill>
                          <a:latin typeface="微軟正黑體" panose="020B0604030504040204" pitchFamily="34" charset="-120"/>
                          <a:ea typeface="微軟正黑體" panose="020B0604030504040204" pitchFamily="34" charset="-120"/>
                        </a:rPr>
                        <a:t>ＯＯＯＯ計畫名稱</a:t>
                      </a:r>
                    </a:p>
                  </a:txBody>
                  <a:tcPr anchor="ctr"/>
                </a:tc>
                <a:extLst>
                  <a:ext uri="{0D108BD9-81ED-4DB2-BD59-A6C34878D82A}">
                    <a16:rowId xmlns:a16="http://schemas.microsoft.com/office/drawing/2014/main" val="10000"/>
                  </a:ext>
                </a:extLst>
              </a:tr>
            </a:tbl>
          </a:graphicData>
        </a:graphic>
      </p:graphicFrame>
      <p:sp>
        <p:nvSpPr>
          <p:cNvPr id="10" name="圓角矩形圖說文字 9"/>
          <p:cNvSpPr/>
          <p:nvPr/>
        </p:nvSpPr>
        <p:spPr>
          <a:xfrm>
            <a:off x="4558680" y="1991816"/>
            <a:ext cx="4010520" cy="1335584"/>
          </a:xfrm>
          <a:prstGeom prst="wedgeRoundRectCallout">
            <a:avLst>
              <a:gd name="adj1" fmla="val -109030"/>
              <a:gd name="adj2" fmla="val -8028"/>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每一家合作提案中小企業均需檢附此頁</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條列式說明</a:t>
            </a:r>
          </a:p>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企業、產業地位</a:t>
            </a:r>
          </a:p>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公司主要業務技術、產品特色</a:t>
            </a:r>
          </a:p>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獎項加持</a:t>
            </a:r>
          </a:p>
        </p:txBody>
      </p:sp>
      <p:sp>
        <p:nvSpPr>
          <p:cNvPr id="9" name="圓角矩形圖說文字 8"/>
          <p:cNvSpPr/>
          <p:nvPr/>
        </p:nvSpPr>
        <p:spPr>
          <a:xfrm>
            <a:off x="5895652" y="1124744"/>
            <a:ext cx="2808312" cy="750664"/>
          </a:xfrm>
          <a:prstGeom prst="wedgeRoundRectCallout">
            <a:avLst>
              <a:gd name="adj1" fmla="val -70080"/>
              <a:gd name="adj2" fmla="val -52639"/>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計畫名稱請契合提案內容</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字數勿過長，並能清楚說明綠色創新要點</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11" name="標題 1"/>
          <p:cNvSpPr>
            <a:spLocks noGrp="1"/>
          </p:cNvSpPr>
          <p:nvPr>
            <p:ph type="title"/>
          </p:nvPr>
        </p:nvSpPr>
        <p:spPr>
          <a:xfrm>
            <a:off x="-1" y="116632"/>
            <a:ext cx="9125743" cy="542131"/>
          </a:xfrm>
        </p:spPr>
        <p:txBody>
          <a:bodyPr>
            <a:normAutofit fontScale="90000"/>
          </a:bodyPr>
          <a:lstStyle/>
          <a:p>
            <a:r>
              <a:rPr lang="zh-TW" altLang="en-US"/>
              <a:t>附件</a:t>
            </a:r>
            <a:r>
              <a:rPr lang="en-US" altLang="zh-TW"/>
              <a:t>-</a:t>
            </a:r>
            <a:r>
              <a:rPr lang="zh-TW" altLang="en-US"/>
              <a:t>廠商基本資料與簡介</a:t>
            </a:r>
          </a:p>
        </p:txBody>
      </p:sp>
    </p:spTree>
    <p:extLst>
      <p:ext uri="{BB962C8B-B14F-4D97-AF65-F5344CB8AC3E}">
        <p14:creationId xmlns:p14="http://schemas.microsoft.com/office/powerpoint/2010/main" val="36839471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一、基本資料與簡介</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3</a:t>
            </a:fld>
            <a:endParaRPr lang="zh-TW" altLang="en-US"/>
          </a:p>
        </p:txBody>
      </p:sp>
      <p:graphicFrame>
        <p:nvGraphicFramePr>
          <p:cNvPr id="5" name="表格 4"/>
          <p:cNvGraphicFramePr>
            <a:graphicFrameLocks noGrp="1"/>
          </p:cNvGraphicFramePr>
          <p:nvPr>
            <p:extLst>
              <p:ext uri="{D42A27DB-BD31-4B8C-83A1-F6EECF244321}">
                <p14:modId xmlns:p14="http://schemas.microsoft.com/office/powerpoint/2010/main" val="4243561837"/>
              </p:ext>
            </p:extLst>
          </p:nvPr>
        </p:nvGraphicFramePr>
        <p:xfrm>
          <a:off x="251520" y="908721"/>
          <a:ext cx="8568952" cy="5256582"/>
        </p:xfrm>
        <a:graphic>
          <a:graphicData uri="http://schemas.openxmlformats.org/drawingml/2006/table">
            <a:tbl>
              <a:tblPr firstRow="1" firstCol="1" bandRow="1">
                <a:tableStyleId>{5940675A-B579-460E-94D1-54222C63F5DA}</a:tableStyleId>
              </a:tblPr>
              <a:tblGrid>
                <a:gridCol w="1922536">
                  <a:extLst>
                    <a:ext uri="{9D8B030D-6E8A-4147-A177-3AD203B41FA5}">
                      <a16:colId xmlns:a16="http://schemas.microsoft.com/office/drawing/2014/main" val="20000"/>
                    </a:ext>
                  </a:extLst>
                </a:gridCol>
                <a:gridCol w="2253928">
                  <a:extLst>
                    <a:ext uri="{9D8B030D-6E8A-4147-A177-3AD203B41FA5}">
                      <a16:colId xmlns:a16="http://schemas.microsoft.com/office/drawing/2014/main" val="20001"/>
                    </a:ext>
                  </a:extLst>
                </a:gridCol>
                <a:gridCol w="936104">
                  <a:extLst>
                    <a:ext uri="{9D8B030D-6E8A-4147-A177-3AD203B41FA5}">
                      <a16:colId xmlns:a16="http://schemas.microsoft.com/office/drawing/2014/main" val="20003"/>
                    </a:ext>
                  </a:extLst>
                </a:gridCol>
                <a:gridCol w="1368152">
                  <a:extLst>
                    <a:ext uri="{9D8B030D-6E8A-4147-A177-3AD203B41FA5}">
                      <a16:colId xmlns:a16="http://schemas.microsoft.com/office/drawing/2014/main" val="20004"/>
                    </a:ext>
                  </a:extLst>
                </a:gridCol>
                <a:gridCol w="2088232">
                  <a:extLst>
                    <a:ext uri="{9D8B030D-6E8A-4147-A177-3AD203B41FA5}">
                      <a16:colId xmlns:a16="http://schemas.microsoft.com/office/drawing/2014/main" val="20006"/>
                    </a:ext>
                  </a:extLst>
                </a:gridCol>
              </a:tblGrid>
              <a:tr h="300933">
                <a:tc>
                  <a:txBody>
                    <a:bodyPr/>
                    <a:lstStyle/>
                    <a:p>
                      <a:pPr algn="ctr">
                        <a:lnSpc>
                          <a:spcPts val="2200"/>
                        </a:lnSpc>
                        <a:spcAft>
                          <a:spcPts val="0"/>
                        </a:spcAft>
                      </a:pPr>
                      <a:r>
                        <a:rPr lang="zh-TW" sz="1200" b="1" kern="100">
                          <a:solidFill>
                            <a:schemeClr val="bg1"/>
                          </a:solidFill>
                          <a:effectLst/>
                          <a:latin typeface="微軟正黑體" panose="020B0604030504040204" pitchFamily="34" charset="-120"/>
                          <a:ea typeface="微軟正黑體" panose="020B0604030504040204" pitchFamily="34" charset="-120"/>
                        </a:rPr>
                        <a:t>計畫名稱</a:t>
                      </a:r>
                      <a:endParaRPr lang="zh-TW" sz="1200" b="1" kern="100">
                        <a:solidFill>
                          <a:schemeClr val="bg1"/>
                        </a:solidFill>
                        <a:effectLst/>
                        <a:latin typeface="微軟正黑體" panose="020B0604030504040204" pitchFamily="34" charset="-120"/>
                        <a:ea typeface="微軟正黑體" panose="020B0604030504040204" pitchFamily="34" charset="-120"/>
                        <a:cs typeface="CG Times"/>
                      </a:endParaRPr>
                    </a:p>
                  </a:txBody>
                  <a:tcPr marL="22223" marR="22223" marT="0" marB="0" anchor="ctr">
                    <a:solidFill>
                      <a:schemeClr val="accent2"/>
                    </a:solidFill>
                  </a:tcPr>
                </a:tc>
                <a:tc gridSpan="4">
                  <a:txBody>
                    <a:bodyPr/>
                    <a:lstStyle/>
                    <a:p>
                      <a:pPr>
                        <a:lnSpc>
                          <a:spcPts val="2200"/>
                        </a:lnSpc>
                        <a:spcAft>
                          <a:spcPts val="0"/>
                        </a:spcAft>
                      </a:pPr>
                      <a:r>
                        <a:rPr lang="en-US" sz="12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0"/>
                  </a:ext>
                </a:extLst>
              </a:tr>
              <a:tr h="340945">
                <a:tc>
                  <a:txBody>
                    <a:bodyPr/>
                    <a:lstStyle/>
                    <a:p>
                      <a:pPr algn="ctr">
                        <a:lnSpc>
                          <a:spcPts val="2200"/>
                        </a:lnSpc>
                        <a:spcAft>
                          <a:spcPts val="0"/>
                        </a:spcAft>
                      </a:pPr>
                      <a:r>
                        <a:rPr lang="zh-TW" sz="1200" b="1" kern="100" dirty="0">
                          <a:solidFill>
                            <a:schemeClr val="bg1"/>
                          </a:solidFill>
                          <a:effectLst/>
                          <a:latin typeface="微軟正黑體" panose="020B0604030504040204" pitchFamily="34" charset="-120"/>
                          <a:ea typeface="微軟正黑體" panose="020B0604030504040204" pitchFamily="34" charset="-120"/>
                        </a:rPr>
                        <a:t>申請類別</a:t>
                      </a:r>
                      <a:r>
                        <a:rPr lang="en-US" altLang="zh-TW" sz="1200" b="1" kern="100" dirty="0">
                          <a:solidFill>
                            <a:schemeClr val="bg1"/>
                          </a:solidFill>
                          <a:effectLst/>
                          <a:latin typeface="微軟正黑體" panose="020B0604030504040204" pitchFamily="34" charset="-120"/>
                          <a:ea typeface="微軟正黑體" panose="020B0604030504040204" pitchFamily="34" charset="-120"/>
                        </a:rPr>
                        <a:t>(</a:t>
                      </a:r>
                      <a:r>
                        <a:rPr lang="zh-TW" altLang="en-US" sz="1200" b="1" kern="100" dirty="0">
                          <a:solidFill>
                            <a:schemeClr val="bg1"/>
                          </a:solidFill>
                          <a:effectLst/>
                          <a:latin typeface="微軟正黑體" panose="020B0604030504040204" pitchFamily="34" charset="-120"/>
                          <a:ea typeface="微軟正黑體" panose="020B0604030504040204" pitchFamily="34" charset="-120"/>
                        </a:rPr>
                        <a:t>可複選</a:t>
                      </a:r>
                      <a:r>
                        <a:rPr lang="en-US" altLang="zh-TW" sz="1200" b="1" kern="100" dirty="0">
                          <a:solidFill>
                            <a:schemeClr val="bg1"/>
                          </a:solidFill>
                          <a:effectLst/>
                          <a:latin typeface="微軟正黑體" panose="020B0604030504040204" pitchFamily="34" charset="-120"/>
                          <a:ea typeface="微軟正黑體" panose="020B0604030504040204" pitchFamily="34" charset="-120"/>
                        </a:rPr>
                        <a:t>)</a:t>
                      </a:r>
                      <a:endParaRPr lang="zh-TW" sz="1200" b="1" kern="100" dirty="0">
                        <a:solidFill>
                          <a:schemeClr val="bg1"/>
                        </a:solidFill>
                        <a:effectLst/>
                        <a:latin typeface="微軟正黑體" panose="020B0604030504040204" pitchFamily="34" charset="-120"/>
                        <a:ea typeface="微軟正黑體" panose="020B0604030504040204" pitchFamily="34" charset="-120"/>
                        <a:cs typeface="CG Times"/>
                      </a:endParaRPr>
                    </a:p>
                  </a:txBody>
                  <a:tcPr marL="22223" marR="22223" marT="0" marB="0" anchor="ctr">
                    <a:solidFill>
                      <a:schemeClr val="accent2"/>
                    </a:solidFill>
                  </a:tcPr>
                </a:tc>
                <a:tc gridSpan="2">
                  <a:txBody>
                    <a:bodyPr/>
                    <a:lstStyle/>
                    <a:p>
                      <a:pPr algn="ctr">
                        <a:lnSpc>
                          <a:spcPts val="2200"/>
                        </a:lnSpc>
                        <a:spcAft>
                          <a:spcPts val="0"/>
                        </a:spcAft>
                      </a:pPr>
                      <a:r>
                        <a:rPr lang="zh-TW" sz="1200" kern="100" dirty="0">
                          <a:effectLst/>
                          <a:latin typeface="細明體" panose="02020509000000000000" pitchFamily="49" charset="-120"/>
                          <a:ea typeface="細明體" panose="02020509000000000000" pitchFamily="49" charset="-120"/>
                        </a:rPr>
                        <a:t>□</a:t>
                      </a:r>
                      <a:r>
                        <a:rPr lang="zh-TW" altLang="en-US" sz="1200" kern="100" dirty="0">
                          <a:effectLst/>
                          <a:latin typeface="微軟正黑體" panose="020B0604030504040204" pitchFamily="34" charset="-120"/>
                          <a:ea typeface="微軟正黑體" panose="020B0604030504040204" pitchFamily="34" charset="-120"/>
                        </a:rPr>
                        <a:t>低碳商品</a:t>
                      </a:r>
                      <a:endParaRPr lang="zh-TW" sz="1200" kern="100" dirty="0">
                        <a:effectLst/>
                        <a:latin typeface="微軟正黑體" panose="020B0604030504040204" pitchFamily="34" charset="-120"/>
                        <a:ea typeface="微軟正黑體" panose="020B0604030504040204" pitchFamily="34" charset="-120"/>
                        <a:cs typeface="CG Times"/>
                      </a:endParaRPr>
                    </a:p>
                  </a:txBody>
                  <a:tcPr marL="22223" marR="22223" marT="0" marB="0" anchor="ctr"/>
                </a:tc>
                <a:tc hMerge="1">
                  <a:txBody>
                    <a:bodyPr/>
                    <a:lstStyle/>
                    <a:p>
                      <a:pPr algn="ctr">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nchor="ctr"/>
                </a:tc>
                <a:tc gridSpan="2">
                  <a:txBody>
                    <a:bodyPr/>
                    <a:lstStyle/>
                    <a:p>
                      <a:pPr algn="ctr">
                        <a:lnSpc>
                          <a:spcPts val="2200"/>
                        </a:lnSpc>
                        <a:spcAft>
                          <a:spcPts val="0"/>
                        </a:spcAft>
                      </a:pPr>
                      <a:r>
                        <a:rPr lang="zh-TW" altLang="zh-TW" sz="1200" kern="100" dirty="0">
                          <a:effectLst/>
                          <a:latin typeface="細明體" panose="02020509000000000000" pitchFamily="49" charset="-120"/>
                          <a:ea typeface="細明體" panose="02020509000000000000" pitchFamily="49" charset="-120"/>
                        </a:rPr>
                        <a:t>□</a:t>
                      </a:r>
                      <a:r>
                        <a:rPr lang="zh-TW" altLang="en-US" sz="1200" kern="100" dirty="0">
                          <a:effectLst/>
                          <a:latin typeface="微軟正黑體" panose="020B0604030504040204" pitchFamily="34" charset="-120"/>
                          <a:ea typeface="微軟正黑體" panose="020B0604030504040204" pitchFamily="34" charset="-120"/>
                        </a:rPr>
                        <a:t>低碳服務模式</a:t>
                      </a:r>
                      <a:endParaRPr lang="zh-TW" sz="1200" kern="100" dirty="0">
                        <a:effectLst/>
                        <a:latin typeface="微軟正黑體" panose="020B0604030504040204" pitchFamily="34" charset="-120"/>
                        <a:ea typeface="微軟正黑體" panose="020B0604030504040204" pitchFamily="34" charset="-120"/>
                        <a:cs typeface="CG Times"/>
                      </a:endParaRPr>
                    </a:p>
                  </a:txBody>
                  <a:tcPr marL="22223" marR="22223" marT="0" marB="0" anchor="ctr"/>
                </a:tc>
                <a:tc hMerge="1">
                  <a:txBody>
                    <a:bodyPr/>
                    <a:lstStyle/>
                    <a:p>
                      <a:endParaRPr lang="zh-TW" altLang="en-US"/>
                    </a:p>
                  </a:txBody>
                  <a:tcPr/>
                </a:tc>
                <a:extLst>
                  <a:ext uri="{0D108BD9-81ED-4DB2-BD59-A6C34878D82A}">
                    <a16:rowId xmlns:a16="http://schemas.microsoft.com/office/drawing/2014/main" val="10001"/>
                  </a:ext>
                </a:extLst>
              </a:tr>
              <a:tr h="298405">
                <a:tc>
                  <a:txBody>
                    <a:bodyPr/>
                    <a:lstStyle/>
                    <a:p>
                      <a:pPr algn="ctr">
                        <a:lnSpc>
                          <a:spcPts val="2200"/>
                        </a:lnSpc>
                        <a:spcAft>
                          <a:spcPts val="0"/>
                        </a:spcAft>
                      </a:pPr>
                      <a:r>
                        <a:rPr lang="zh-TW" altLang="en-US" sz="1200" b="1" kern="100" dirty="0">
                          <a:solidFill>
                            <a:schemeClr val="bg1"/>
                          </a:solidFill>
                          <a:effectLst/>
                          <a:latin typeface="微軟正黑體" panose="020B0604030504040204" pitchFamily="34" charset="-120"/>
                          <a:ea typeface="微軟正黑體" panose="020B0604030504040204" pitchFamily="34" charset="-120"/>
                          <a:cs typeface="CG Times"/>
                        </a:rPr>
                        <a:t>主導提案中小企業</a:t>
                      </a:r>
                      <a:endParaRPr lang="zh-TW" sz="1200" b="1" kern="100" dirty="0">
                        <a:solidFill>
                          <a:schemeClr val="bg1"/>
                        </a:solidFill>
                        <a:effectLst/>
                        <a:latin typeface="微軟正黑體" panose="020B0604030504040204" pitchFamily="34" charset="-120"/>
                        <a:ea typeface="微軟正黑體" panose="020B0604030504040204" pitchFamily="34" charset="-120"/>
                        <a:cs typeface="CG Times"/>
                      </a:endParaRPr>
                    </a:p>
                  </a:txBody>
                  <a:tcPr marL="22223" marR="22223" marT="0" marB="0" anchor="ctr">
                    <a:solidFill>
                      <a:schemeClr val="accent2"/>
                    </a:solidFill>
                  </a:tcPr>
                </a:tc>
                <a:tc gridSpan="4">
                  <a:txBody>
                    <a:bodyPr/>
                    <a:lstStyle/>
                    <a:p>
                      <a:pPr>
                        <a:lnSpc>
                          <a:spcPts val="2200"/>
                        </a:lnSpc>
                        <a:spcAft>
                          <a:spcPts val="0"/>
                        </a:spcAft>
                      </a:pP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2"/>
                  </a:ext>
                </a:extLst>
              </a:tr>
              <a:tr h="298405">
                <a:tc rowSpan="4">
                  <a:txBody>
                    <a:bodyPr/>
                    <a:lstStyle/>
                    <a:p>
                      <a:pPr algn="ctr">
                        <a:lnSpc>
                          <a:spcPts val="2200"/>
                        </a:lnSpc>
                        <a:spcAft>
                          <a:spcPts val="0"/>
                        </a:spcAft>
                      </a:pPr>
                      <a:r>
                        <a:rPr lang="zh-TW" sz="1200" b="1" kern="100" dirty="0">
                          <a:solidFill>
                            <a:schemeClr val="bg1"/>
                          </a:solidFill>
                          <a:effectLst/>
                          <a:latin typeface="微軟正黑體" panose="020B0604030504040204" pitchFamily="34" charset="-120"/>
                          <a:ea typeface="微軟正黑體" panose="020B0604030504040204" pitchFamily="34" charset="-120"/>
                        </a:rPr>
                        <a:t>合作</a:t>
                      </a:r>
                      <a:r>
                        <a:rPr lang="zh-TW" altLang="en-US" sz="1200" b="1" kern="100" dirty="0">
                          <a:solidFill>
                            <a:schemeClr val="bg1"/>
                          </a:solidFill>
                          <a:effectLst/>
                          <a:latin typeface="微軟正黑體" panose="020B0604030504040204" pitchFamily="34" charset="-120"/>
                          <a:ea typeface="微軟正黑體" panose="020B0604030504040204" pitchFamily="34" charset="-120"/>
                        </a:rPr>
                        <a:t>提案中小企業</a:t>
                      </a:r>
                      <a:endParaRPr lang="zh-TW" sz="1200" b="1" kern="100" dirty="0">
                        <a:solidFill>
                          <a:schemeClr val="bg1"/>
                        </a:solidFill>
                        <a:effectLst/>
                        <a:latin typeface="微軟正黑體" panose="020B0604030504040204" pitchFamily="34" charset="-120"/>
                        <a:ea typeface="微軟正黑體" panose="020B0604030504040204" pitchFamily="34" charset="-120"/>
                      </a:endParaRPr>
                    </a:p>
                    <a:p>
                      <a:pPr algn="ctr">
                        <a:lnSpc>
                          <a:spcPts val="2200"/>
                        </a:lnSpc>
                        <a:spcAft>
                          <a:spcPts val="0"/>
                        </a:spcAft>
                      </a:pPr>
                      <a:r>
                        <a:rPr lang="en-US" sz="1200" b="1" kern="100" dirty="0">
                          <a:solidFill>
                            <a:schemeClr val="bg1"/>
                          </a:solidFill>
                          <a:effectLst/>
                          <a:latin typeface="微軟正黑體" panose="020B0604030504040204" pitchFamily="34" charset="-120"/>
                          <a:ea typeface="微軟正黑體" panose="020B0604030504040204" pitchFamily="34" charset="-120"/>
                        </a:rPr>
                        <a:t>(</a:t>
                      </a:r>
                      <a:r>
                        <a:rPr lang="zh-TW" sz="1200" b="1" kern="100" dirty="0">
                          <a:solidFill>
                            <a:schemeClr val="bg1"/>
                          </a:solidFill>
                          <a:effectLst/>
                          <a:latin typeface="微軟正黑體" panose="020B0604030504040204" pitchFamily="34" charset="-120"/>
                          <a:ea typeface="微軟正黑體" panose="020B0604030504040204" pitchFamily="34" charset="-120"/>
                        </a:rPr>
                        <a:t>超過</a:t>
                      </a:r>
                      <a:r>
                        <a:rPr lang="en-US" sz="1200" b="1" kern="100" dirty="0">
                          <a:solidFill>
                            <a:schemeClr val="bg1"/>
                          </a:solidFill>
                          <a:effectLst/>
                          <a:latin typeface="微軟正黑體" panose="020B0604030504040204" pitchFamily="34" charset="-120"/>
                          <a:ea typeface="微軟正黑體" panose="020B0604030504040204" pitchFamily="34" charset="-120"/>
                        </a:rPr>
                        <a:t>4</a:t>
                      </a:r>
                      <a:r>
                        <a:rPr lang="zh-TW" sz="1200" b="1" kern="100" dirty="0">
                          <a:solidFill>
                            <a:schemeClr val="bg1"/>
                          </a:solidFill>
                          <a:effectLst/>
                          <a:latin typeface="微軟正黑體" panose="020B0604030504040204" pitchFamily="34" charset="-120"/>
                          <a:ea typeface="微軟正黑體" panose="020B0604030504040204" pitchFamily="34" charset="-120"/>
                        </a:rPr>
                        <a:t>家請自行新增欄位</a:t>
                      </a:r>
                      <a:r>
                        <a:rPr lang="en-US" sz="1200" b="1" kern="100" dirty="0">
                          <a:solidFill>
                            <a:schemeClr val="bg1"/>
                          </a:solidFill>
                          <a:effectLst/>
                          <a:latin typeface="微軟正黑體" panose="020B0604030504040204" pitchFamily="34" charset="-120"/>
                          <a:ea typeface="微軟正黑體" panose="020B0604030504040204" pitchFamily="34" charset="-120"/>
                        </a:rPr>
                        <a:t>)</a:t>
                      </a:r>
                      <a:endParaRPr lang="zh-TW" sz="1200" b="1" kern="100" dirty="0">
                        <a:solidFill>
                          <a:schemeClr val="bg1"/>
                        </a:solidFill>
                        <a:effectLst/>
                        <a:latin typeface="微軟正黑體" panose="020B0604030504040204" pitchFamily="34" charset="-120"/>
                        <a:ea typeface="微軟正黑體" panose="020B0604030504040204" pitchFamily="34" charset="-120"/>
                        <a:cs typeface="CG Times"/>
                      </a:endParaRPr>
                    </a:p>
                  </a:txBody>
                  <a:tcPr marL="22223" marR="22223" marT="0" marB="0" anchor="ctr">
                    <a:solidFill>
                      <a:schemeClr val="accent2"/>
                    </a:solidFill>
                  </a:tcPr>
                </a:tc>
                <a:tc gridSpan="4">
                  <a:txBody>
                    <a:bodyPr/>
                    <a:lstStyle/>
                    <a:p>
                      <a:pPr>
                        <a:lnSpc>
                          <a:spcPts val="2200"/>
                        </a:lnSpc>
                        <a:spcAft>
                          <a:spcPts val="0"/>
                        </a:spcAft>
                      </a:pPr>
                      <a:r>
                        <a:rPr lang="en-US" sz="1200" kern="100">
                          <a:effectLst/>
                          <a:latin typeface="微軟正黑體" panose="020B0604030504040204" pitchFamily="34" charset="-120"/>
                          <a:ea typeface="微軟正黑體" panose="020B0604030504040204" pitchFamily="34" charset="-120"/>
                        </a:rPr>
                        <a:t>1.</a:t>
                      </a: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3"/>
                  </a:ext>
                </a:extLst>
              </a:tr>
              <a:tr h="298405">
                <a:tc vMerge="1">
                  <a:txBody>
                    <a:bodyPr/>
                    <a:lstStyle/>
                    <a:p>
                      <a:endParaRPr lang="zh-TW" altLang="en-US"/>
                    </a:p>
                  </a:txBody>
                  <a:tcPr/>
                </a:tc>
                <a:tc gridSpan="4">
                  <a:txBody>
                    <a:bodyPr/>
                    <a:lstStyle/>
                    <a:p>
                      <a:pPr>
                        <a:lnSpc>
                          <a:spcPts val="2200"/>
                        </a:lnSpc>
                        <a:spcAft>
                          <a:spcPts val="0"/>
                        </a:spcAft>
                      </a:pPr>
                      <a:r>
                        <a:rPr lang="en-US" sz="1200" kern="100">
                          <a:effectLst/>
                          <a:latin typeface="微軟正黑體" panose="020B0604030504040204" pitchFamily="34" charset="-120"/>
                          <a:ea typeface="微軟正黑體" panose="020B0604030504040204" pitchFamily="34" charset="-120"/>
                        </a:rPr>
                        <a:t>2.</a:t>
                      </a: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4"/>
                  </a:ext>
                </a:extLst>
              </a:tr>
              <a:tr h="298405">
                <a:tc vMerge="1">
                  <a:txBody>
                    <a:bodyPr/>
                    <a:lstStyle/>
                    <a:p>
                      <a:endParaRPr lang="zh-TW" altLang="en-US"/>
                    </a:p>
                  </a:txBody>
                  <a:tcPr/>
                </a:tc>
                <a:tc gridSpan="4">
                  <a:txBody>
                    <a:bodyPr/>
                    <a:lstStyle/>
                    <a:p>
                      <a:pPr>
                        <a:lnSpc>
                          <a:spcPts val="2200"/>
                        </a:lnSpc>
                        <a:spcAft>
                          <a:spcPts val="0"/>
                        </a:spcAft>
                      </a:pPr>
                      <a:r>
                        <a:rPr lang="en-US" sz="1200" kern="100">
                          <a:effectLst/>
                          <a:latin typeface="微軟正黑體" panose="020B0604030504040204" pitchFamily="34" charset="-120"/>
                          <a:ea typeface="微軟正黑體" panose="020B0604030504040204" pitchFamily="34" charset="-120"/>
                        </a:rPr>
                        <a:t>3.</a:t>
                      </a: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5"/>
                  </a:ext>
                </a:extLst>
              </a:tr>
              <a:tr h="298405">
                <a:tc vMerge="1">
                  <a:txBody>
                    <a:bodyPr/>
                    <a:lstStyle/>
                    <a:p>
                      <a:endParaRPr lang="zh-TW" altLang="en-US"/>
                    </a:p>
                  </a:txBody>
                  <a:tcPr/>
                </a:tc>
                <a:tc gridSpan="4">
                  <a:txBody>
                    <a:bodyPr/>
                    <a:lstStyle/>
                    <a:p>
                      <a:pPr>
                        <a:lnSpc>
                          <a:spcPts val="2200"/>
                        </a:lnSpc>
                        <a:spcAft>
                          <a:spcPts val="0"/>
                        </a:spcAft>
                      </a:pPr>
                      <a:r>
                        <a:rPr lang="en-US" sz="1200" kern="100">
                          <a:effectLst/>
                          <a:latin typeface="微軟正黑體" panose="020B0604030504040204" pitchFamily="34" charset="-120"/>
                          <a:ea typeface="微軟正黑體" panose="020B0604030504040204" pitchFamily="34" charset="-120"/>
                        </a:rPr>
                        <a:t>4.</a:t>
                      </a: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6"/>
                  </a:ext>
                </a:extLst>
              </a:tr>
              <a:tr h="298405">
                <a:tc>
                  <a:txBody>
                    <a:bodyPr/>
                    <a:lstStyle/>
                    <a:p>
                      <a:pPr algn="ctr">
                        <a:lnSpc>
                          <a:spcPts val="2200"/>
                        </a:lnSpc>
                        <a:spcAft>
                          <a:spcPts val="0"/>
                        </a:spcAft>
                      </a:pPr>
                      <a:r>
                        <a:rPr lang="zh-TW" sz="1200" b="1" kern="100" dirty="0">
                          <a:solidFill>
                            <a:schemeClr val="bg1"/>
                          </a:solidFill>
                          <a:effectLst/>
                          <a:latin typeface="微軟正黑體" panose="020B0604030504040204" pitchFamily="34" charset="-120"/>
                          <a:ea typeface="微軟正黑體" panose="020B0604030504040204" pitchFamily="34" charset="-120"/>
                        </a:rPr>
                        <a:t>輔導單位</a:t>
                      </a:r>
                      <a:endParaRPr lang="zh-TW" sz="1200" b="1" kern="100" dirty="0">
                        <a:solidFill>
                          <a:schemeClr val="bg1"/>
                        </a:solidFill>
                        <a:effectLst/>
                        <a:latin typeface="微軟正黑體" panose="020B0604030504040204" pitchFamily="34" charset="-120"/>
                        <a:ea typeface="微軟正黑體" panose="020B0604030504040204" pitchFamily="34" charset="-120"/>
                        <a:cs typeface="CG Times"/>
                      </a:endParaRPr>
                    </a:p>
                  </a:txBody>
                  <a:tcPr marL="22223" marR="22223" marT="0" marB="0" anchor="ctr">
                    <a:lnB w="12700" cap="flat" cmpd="sng" algn="ctr">
                      <a:solidFill>
                        <a:schemeClr val="tx1"/>
                      </a:solidFill>
                      <a:prstDash val="solid"/>
                      <a:round/>
                      <a:headEnd type="none" w="med" len="med"/>
                      <a:tailEnd type="none" w="med" len="med"/>
                    </a:lnB>
                    <a:solidFill>
                      <a:schemeClr val="accent2"/>
                    </a:solidFill>
                  </a:tcPr>
                </a:tc>
                <a:tc gridSpan="4">
                  <a:txBody>
                    <a:bodyPr/>
                    <a:lstStyle/>
                    <a:p>
                      <a:pPr>
                        <a:lnSpc>
                          <a:spcPts val="2200"/>
                        </a:lnSpc>
                        <a:spcAft>
                          <a:spcPts val="0"/>
                        </a:spcAft>
                      </a:pPr>
                      <a:r>
                        <a:rPr lang="en-US" sz="1200" kern="100">
                          <a:effectLst/>
                          <a:latin typeface="微軟正黑體" panose="020B0604030504040204" pitchFamily="34" charset="-120"/>
                          <a:ea typeface="微軟正黑體" panose="020B0604030504040204" pitchFamily="34" charset="-120"/>
                        </a:rPr>
                        <a:t> </a:t>
                      </a: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lnB w="12700" cap="flat" cmpd="sng" algn="ctr">
                      <a:solidFill>
                        <a:schemeClr val="tx1"/>
                      </a:solidFill>
                      <a:prstDash val="solid"/>
                      <a:round/>
                      <a:headEnd type="none" w="med" len="med"/>
                      <a:tailEnd type="none" w="med" len="med"/>
                    </a:lnB>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7"/>
                  </a:ext>
                </a:extLst>
              </a:tr>
              <a:tr h="877960">
                <a:tc>
                  <a:txBody>
                    <a:bodyPr/>
                    <a:lstStyle/>
                    <a:p>
                      <a:pPr marL="0" marR="0" indent="0" algn="ctr" defTabSz="914400" rtl="0" eaLnBrk="1" fontAlgn="auto" latinLnBrk="0" hangingPunct="1">
                        <a:lnSpc>
                          <a:spcPts val="2200"/>
                        </a:lnSpc>
                        <a:spcBef>
                          <a:spcPts val="0"/>
                        </a:spcBef>
                        <a:spcAft>
                          <a:spcPts val="0"/>
                        </a:spcAft>
                        <a:buClrTx/>
                        <a:buSzTx/>
                        <a:buFontTx/>
                        <a:buNone/>
                        <a:tabLst/>
                        <a:defRPr/>
                      </a:pPr>
                      <a:r>
                        <a:rPr lang="zh-TW" altLang="zh-TW" sz="1200" b="1" kern="100">
                          <a:solidFill>
                            <a:schemeClr val="bg1"/>
                          </a:solidFill>
                          <a:effectLst/>
                          <a:latin typeface="微軟正黑體" panose="020B0604030504040204" pitchFamily="34" charset="-120"/>
                          <a:ea typeface="微軟正黑體" panose="020B0604030504040204" pitchFamily="34" charset="-120"/>
                        </a:rPr>
                        <a:t>輔導單位</a:t>
                      </a:r>
                      <a:r>
                        <a:rPr lang="zh-TW" altLang="en-US" sz="1200" b="1" kern="100">
                          <a:solidFill>
                            <a:schemeClr val="bg1"/>
                          </a:solidFill>
                          <a:effectLst/>
                          <a:latin typeface="微軟正黑體" panose="020B0604030504040204" pitchFamily="34" charset="-120"/>
                          <a:ea typeface="微軟正黑體" panose="020B0604030504040204" pitchFamily="34" charset="-120"/>
                          <a:cs typeface="CG Times"/>
                        </a:rPr>
                        <a:t>輔導實績證明</a:t>
                      </a:r>
                      <a:endParaRPr lang="en-US" altLang="zh-TW" sz="1200" b="1" kern="100">
                        <a:solidFill>
                          <a:schemeClr val="bg1"/>
                        </a:solidFill>
                        <a:effectLst/>
                        <a:latin typeface="微軟正黑體" panose="020B0604030504040204" pitchFamily="34" charset="-120"/>
                        <a:ea typeface="微軟正黑體" panose="020B0604030504040204" pitchFamily="34" charset="-120"/>
                        <a:cs typeface="CG Times"/>
                      </a:endParaRPr>
                    </a:p>
                    <a:p>
                      <a:pPr marL="0" marR="0" indent="0" algn="ctr" defTabSz="914400" rtl="0" eaLnBrk="1" fontAlgn="auto" latinLnBrk="0" hangingPunct="1">
                        <a:lnSpc>
                          <a:spcPts val="2200"/>
                        </a:lnSpc>
                        <a:spcBef>
                          <a:spcPts val="0"/>
                        </a:spcBef>
                        <a:spcAft>
                          <a:spcPts val="0"/>
                        </a:spcAft>
                        <a:buClrTx/>
                        <a:buSzTx/>
                        <a:buFontTx/>
                        <a:buNone/>
                        <a:tabLst/>
                        <a:defRPr/>
                      </a:pPr>
                      <a:r>
                        <a:rPr lang="en-US" altLang="zh-TW" sz="1200" b="1" kern="100">
                          <a:solidFill>
                            <a:schemeClr val="bg1"/>
                          </a:solidFill>
                          <a:effectLst/>
                          <a:latin typeface="微軟正黑體" panose="020B0604030504040204" pitchFamily="34" charset="-120"/>
                          <a:ea typeface="微軟正黑體" panose="020B0604030504040204" pitchFamily="34" charset="-120"/>
                          <a:cs typeface="CG Times"/>
                        </a:rPr>
                        <a:t>(</a:t>
                      </a:r>
                      <a:r>
                        <a:rPr lang="zh-TW" altLang="en-US" sz="1200" b="1" kern="100">
                          <a:solidFill>
                            <a:schemeClr val="bg1"/>
                          </a:solidFill>
                          <a:effectLst/>
                          <a:latin typeface="微軟正黑體" panose="020B0604030504040204" pitchFamily="34" charset="-120"/>
                          <a:ea typeface="微軟正黑體" panose="020B0604030504040204" pitchFamily="34" charset="-120"/>
                          <a:cs typeface="CG Times"/>
                        </a:rPr>
                        <a:t>條列式說明</a:t>
                      </a:r>
                      <a:r>
                        <a:rPr lang="en-US" altLang="zh-TW" sz="1200" b="1" kern="100">
                          <a:solidFill>
                            <a:schemeClr val="bg1"/>
                          </a:solidFill>
                          <a:effectLst/>
                          <a:latin typeface="微軟正黑體" panose="020B0604030504040204" pitchFamily="34" charset="-120"/>
                          <a:ea typeface="微軟正黑體" panose="020B0604030504040204" pitchFamily="34" charset="-120"/>
                          <a:cs typeface="CG Times"/>
                        </a:rPr>
                        <a:t>)</a:t>
                      </a:r>
                      <a:endParaRPr lang="zh-TW" altLang="zh-TW" sz="1200" b="1" kern="100">
                        <a:solidFill>
                          <a:schemeClr val="bg1"/>
                        </a:solidFill>
                        <a:effectLst/>
                        <a:latin typeface="微軟正黑體" panose="020B0604030504040204" pitchFamily="34" charset="-120"/>
                        <a:ea typeface="微軟正黑體" panose="020B0604030504040204" pitchFamily="34" charset="-120"/>
                        <a:cs typeface="CG Times"/>
                      </a:endParaRPr>
                    </a:p>
                  </a:txBody>
                  <a:tcPr marL="22223" marR="22223" marT="0" marB="0" anchor="ctr">
                    <a:lnT w="12700" cap="flat" cmpd="sng" algn="ctr">
                      <a:solidFill>
                        <a:schemeClr val="tx1"/>
                      </a:solidFill>
                      <a:prstDash val="solid"/>
                      <a:round/>
                      <a:headEnd type="none" w="med" len="med"/>
                      <a:tailEnd type="none" w="med" len="med"/>
                    </a:lnT>
                    <a:solidFill>
                      <a:schemeClr val="accent2"/>
                    </a:solidFill>
                  </a:tcPr>
                </a:tc>
                <a:tc gridSpan="4">
                  <a:txBody>
                    <a:bodyPr/>
                    <a:lstStyle/>
                    <a:p>
                      <a:pPr marL="171450" indent="-171450">
                        <a:lnSpc>
                          <a:spcPts val="2200"/>
                        </a:lnSpc>
                        <a:spcAft>
                          <a:spcPts val="0"/>
                        </a:spcAft>
                        <a:buFont typeface="Arial" panose="020B0604020202020204" pitchFamily="34" charset="0"/>
                        <a:buChar char="•"/>
                      </a:pPr>
                      <a:r>
                        <a:rPr lang="zh-TW" altLang="en-US" sz="1200" kern="100" dirty="0">
                          <a:effectLst/>
                          <a:latin typeface="微軟正黑體" panose="020B0604030504040204" pitchFamily="34" charset="-120"/>
                          <a:ea typeface="微軟正黑體" panose="020B0604030504040204" pitchFamily="34" charset="-120"/>
                          <a:cs typeface="CG Times"/>
                        </a:rPr>
                        <a:t>具備碳盤查與低碳轉型輔導相關實績</a:t>
                      </a:r>
                      <a:endParaRPr lang="en-US" altLang="zh-TW" sz="1200" kern="100" dirty="0">
                        <a:effectLst/>
                        <a:latin typeface="微軟正黑體" panose="020B0604030504040204" pitchFamily="34" charset="-120"/>
                        <a:ea typeface="微軟正黑體" panose="020B0604030504040204" pitchFamily="34" charset="-120"/>
                        <a:cs typeface="CG Times"/>
                      </a:endParaRPr>
                    </a:p>
                    <a:p>
                      <a:pPr marL="171450" indent="-171450">
                        <a:lnSpc>
                          <a:spcPts val="2200"/>
                        </a:lnSpc>
                        <a:spcAft>
                          <a:spcPts val="0"/>
                        </a:spcAft>
                        <a:buFont typeface="Arial" panose="020B0604020202020204" pitchFamily="34" charset="0"/>
                        <a:buChar char="•"/>
                      </a:pPr>
                      <a:r>
                        <a:rPr lang="en-US" altLang="zh-TW" sz="1200" kern="100" dirty="0">
                          <a:effectLst/>
                          <a:latin typeface="微軟正黑體" panose="020B0604030504040204" pitchFamily="34" charset="-120"/>
                          <a:ea typeface="微軟正黑體" panose="020B0604030504040204" pitchFamily="34" charset="-120"/>
                          <a:cs typeface="CG Times"/>
                        </a:rPr>
                        <a:t>OOO(</a:t>
                      </a:r>
                      <a:r>
                        <a:rPr lang="zh-TW" altLang="en-US" sz="1200" kern="100" dirty="0">
                          <a:effectLst/>
                          <a:latin typeface="微軟正黑體" panose="020B0604030504040204" pitchFamily="34" charset="-120"/>
                          <a:ea typeface="微軟正黑體" panose="020B0604030504040204" pitchFamily="34" charset="-120"/>
                          <a:cs typeface="CG Times"/>
                        </a:rPr>
                        <a:t>輔導項目</a:t>
                      </a:r>
                      <a:r>
                        <a:rPr lang="en-US" altLang="zh-TW" sz="1200" kern="100" dirty="0">
                          <a:effectLst/>
                          <a:latin typeface="微軟正黑體" panose="020B0604030504040204" pitchFamily="34" charset="-120"/>
                          <a:ea typeface="微軟正黑體" panose="020B0604030504040204" pitchFamily="34" charset="-120"/>
                          <a:cs typeface="CG Times"/>
                        </a:rPr>
                        <a:t>)</a:t>
                      </a:r>
                      <a:r>
                        <a:rPr lang="zh-TW" altLang="en-US" sz="1200" kern="100" dirty="0">
                          <a:effectLst/>
                          <a:latin typeface="微軟正黑體" panose="020B0604030504040204" pitchFamily="34" charset="-120"/>
                          <a:ea typeface="微軟正黑體" panose="020B0604030504040204" pitchFamily="34" charset="-120"/>
                          <a:cs typeface="CG Times"/>
                        </a:rPr>
                        <a:t>，</a:t>
                      </a:r>
                      <a:r>
                        <a:rPr lang="en-US" altLang="zh-TW" sz="1200" kern="100" dirty="0">
                          <a:effectLst/>
                          <a:latin typeface="微軟正黑體" panose="020B0604030504040204" pitchFamily="34" charset="-120"/>
                          <a:ea typeface="微軟正黑體" panose="020B0604030504040204" pitchFamily="34" charset="-120"/>
                          <a:cs typeface="CG Times"/>
                        </a:rPr>
                        <a:t>OOOO(</a:t>
                      </a:r>
                      <a:r>
                        <a:rPr lang="zh-TW" altLang="en-US" sz="1200" kern="100" dirty="0">
                          <a:effectLst/>
                          <a:latin typeface="微軟正黑體" panose="020B0604030504040204" pitchFamily="34" charset="-120"/>
                          <a:ea typeface="微軟正黑體" panose="020B0604030504040204" pitchFamily="34" charset="-120"/>
                          <a:cs typeface="CG Times"/>
                        </a:rPr>
                        <a:t>受輔導單位</a:t>
                      </a:r>
                      <a:r>
                        <a:rPr lang="en-US" altLang="zh-TW" sz="1200" kern="100" dirty="0">
                          <a:effectLst/>
                          <a:latin typeface="微軟正黑體" panose="020B0604030504040204" pitchFamily="34" charset="-120"/>
                          <a:ea typeface="微軟正黑體" panose="020B0604030504040204" pitchFamily="34" charset="-120"/>
                          <a:cs typeface="CG Times"/>
                        </a:rPr>
                        <a:t>)</a:t>
                      </a:r>
                      <a:r>
                        <a:rPr lang="zh-TW" altLang="en-US" sz="1200" kern="100" dirty="0">
                          <a:effectLst/>
                          <a:latin typeface="微軟正黑體" panose="020B0604030504040204" pitchFamily="34" charset="-120"/>
                          <a:ea typeface="微軟正黑體" panose="020B0604030504040204" pitchFamily="34" charset="-120"/>
                          <a:cs typeface="CG Times"/>
                        </a:rPr>
                        <a:t>，</a:t>
                      </a:r>
                      <a:r>
                        <a:rPr lang="en-US" altLang="zh-TW" sz="1200" kern="100" dirty="0">
                          <a:effectLst/>
                          <a:latin typeface="微軟正黑體" panose="020B0604030504040204" pitchFamily="34" charset="-120"/>
                          <a:ea typeface="微軟正黑體" panose="020B0604030504040204" pitchFamily="34" charset="-120"/>
                          <a:cs typeface="CG Times"/>
                        </a:rPr>
                        <a:t>OOO</a:t>
                      </a:r>
                      <a:r>
                        <a:rPr lang="zh-TW" altLang="en-US" sz="1200" kern="100" dirty="0">
                          <a:effectLst/>
                          <a:latin typeface="微軟正黑體" panose="020B0604030504040204" pitchFamily="34" charset="-120"/>
                          <a:ea typeface="微軟正黑體" panose="020B0604030504040204" pitchFamily="34" charset="-120"/>
                          <a:cs typeface="CG Times"/>
                        </a:rPr>
                        <a:t>計畫名稱</a:t>
                      </a:r>
                    </a:p>
                    <a:p>
                      <a:pPr marL="171450" indent="-171450">
                        <a:lnSpc>
                          <a:spcPts val="2200"/>
                        </a:lnSpc>
                        <a:spcAft>
                          <a:spcPts val="0"/>
                        </a:spcAft>
                        <a:buFont typeface="Arial" panose="020B0604020202020204" pitchFamily="34" charset="0"/>
                        <a:buChar char="•"/>
                      </a:pPr>
                      <a:r>
                        <a:rPr lang="en-US" altLang="zh-TW" sz="1200" kern="100" dirty="0">
                          <a:effectLst/>
                          <a:latin typeface="微軟正黑體" panose="020B0604030504040204" pitchFamily="34" charset="-120"/>
                          <a:ea typeface="微軟正黑體" panose="020B0604030504040204" pitchFamily="34" charset="-120"/>
                          <a:cs typeface="CG Times"/>
                        </a:rPr>
                        <a:t>OOOO</a:t>
                      </a:r>
                      <a:r>
                        <a:rPr lang="zh-TW" altLang="en-US" sz="1200" kern="100" dirty="0">
                          <a:effectLst/>
                          <a:latin typeface="微軟正黑體" panose="020B0604030504040204" pitchFamily="34" charset="-120"/>
                          <a:ea typeface="微軟正黑體" panose="020B0604030504040204" pitchFamily="34" charset="-120"/>
                          <a:cs typeface="CG Times"/>
                        </a:rPr>
                        <a:t>年，</a:t>
                      </a:r>
                      <a:r>
                        <a:rPr lang="en-US" altLang="zh-TW" sz="1200" kern="100" dirty="0">
                          <a:effectLst/>
                          <a:latin typeface="微軟正黑體" panose="020B0604030504040204" pitchFamily="34" charset="-120"/>
                          <a:ea typeface="微軟正黑體" panose="020B0604030504040204" pitchFamily="34" charset="-120"/>
                          <a:cs typeface="CG Times"/>
                        </a:rPr>
                        <a:t>OOOO(</a:t>
                      </a:r>
                      <a:r>
                        <a:rPr lang="zh-TW" altLang="en-US" sz="1200" kern="100" dirty="0">
                          <a:effectLst/>
                          <a:latin typeface="微軟正黑體" panose="020B0604030504040204" pitchFamily="34" charset="-120"/>
                          <a:ea typeface="微軟正黑體" panose="020B0604030504040204" pitchFamily="34" charset="-120"/>
                          <a:cs typeface="CG Times"/>
                        </a:rPr>
                        <a:t>計畫名稱</a:t>
                      </a:r>
                      <a:r>
                        <a:rPr lang="en-US" altLang="zh-TW" sz="1200" kern="100" dirty="0">
                          <a:effectLst/>
                          <a:latin typeface="微軟正黑體" panose="020B0604030504040204" pitchFamily="34" charset="-120"/>
                          <a:ea typeface="微軟正黑體" panose="020B0604030504040204" pitchFamily="34" charset="-120"/>
                          <a:cs typeface="CG Times"/>
                        </a:rPr>
                        <a:t>)</a:t>
                      </a:r>
                      <a:r>
                        <a:rPr lang="zh-TW" altLang="en-US" sz="1200" kern="100" dirty="0">
                          <a:effectLst/>
                          <a:latin typeface="微軟正黑體" panose="020B0604030504040204" pitchFamily="34" charset="-120"/>
                          <a:ea typeface="微軟正黑體" panose="020B0604030504040204" pitchFamily="34" charset="-120"/>
                          <a:cs typeface="CG Times"/>
                        </a:rPr>
                        <a:t>，</a:t>
                      </a:r>
                      <a:r>
                        <a:rPr lang="en-US" altLang="zh-TW" sz="1200" kern="100" dirty="0">
                          <a:effectLst/>
                          <a:latin typeface="微軟正黑體" panose="020B0604030504040204" pitchFamily="34" charset="-120"/>
                          <a:ea typeface="微軟正黑體" panose="020B0604030504040204" pitchFamily="34" charset="-120"/>
                          <a:cs typeface="CG Times"/>
                        </a:rPr>
                        <a:t>OOO</a:t>
                      </a:r>
                      <a:r>
                        <a:rPr lang="zh-TW" altLang="en-US" sz="1200" kern="100" dirty="0">
                          <a:effectLst/>
                          <a:latin typeface="微軟正黑體" panose="020B0604030504040204" pitchFamily="34" charset="-120"/>
                          <a:ea typeface="微軟正黑體" panose="020B0604030504040204" pitchFamily="34" charset="-120"/>
                          <a:cs typeface="CG Times"/>
                        </a:rPr>
                        <a:t>局處</a:t>
                      </a:r>
                      <a:endParaRPr lang="en-US" altLang="zh-TW" sz="1200" kern="100" dirty="0">
                        <a:effectLst/>
                        <a:latin typeface="微軟正黑體" panose="020B0604030504040204" pitchFamily="34" charset="-120"/>
                        <a:ea typeface="微軟正黑體" panose="020B0604030504040204" pitchFamily="34" charset="-120"/>
                        <a:cs typeface="CG Times"/>
                      </a:endParaRPr>
                    </a:p>
                  </a:txBody>
                  <a:tcPr marL="22223" marR="22223" marT="0" marB="0">
                    <a:lnT w="12700" cap="flat" cmpd="sng" algn="ctr">
                      <a:solidFill>
                        <a:schemeClr val="tx1"/>
                      </a:solidFill>
                      <a:prstDash val="solid"/>
                      <a:round/>
                      <a:headEnd type="none" w="med" len="med"/>
                      <a:tailEnd type="none" w="med" len="med"/>
                    </a:lnT>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08"/>
                  </a:ext>
                </a:extLst>
              </a:tr>
              <a:tr h="277835">
                <a:tc rowSpan="2">
                  <a:txBody>
                    <a:bodyPr/>
                    <a:lstStyle/>
                    <a:p>
                      <a:pPr algn="ctr">
                        <a:lnSpc>
                          <a:spcPts val="1800"/>
                        </a:lnSpc>
                        <a:spcAft>
                          <a:spcPts val="0"/>
                        </a:spcAft>
                      </a:pPr>
                      <a:r>
                        <a:rPr lang="zh-TW" sz="1200" b="1" kern="100">
                          <a:solidFill>
                            <a:schemeClr val="bg1"/>
                          </a:solidFill>
                          <a:effectLst/>
                          <a:latin typeface="微軟正黑體" panose="020B0604030504040204" pitchFamily="34" charset="-120"/>
                          <a:ea typeface="微軟正黑體" panose="020B0604030504040204" pitchFamily="34" charset="-120"/>
                        </a:rPr>
                        <a:t>計畫經費</a:t>
                      </a:r>
                    </a:p>
                  </a:txBody>
                  <a:tcPr marL="22223" marR="22223" marT="0" marB="0" anchor="ctr">
                    <a:solidFill>
                      <a:schemeClr val="accent2"/>
                    </a:solidFill>
                  </a:tcPr>
                </a:tc>
                <a:tc>
                  <a:txBody>
                    <a:bodyPr/>
                    <a:lstStyle/>
                    <a:p>
                      <a:pPr algn="ctr">
                        <a:lnSpc>
                          <a:spcPts val="2200"/>
                        </a:lnSpc>
                        <a:spcAft>
                          <a:spcPts val="0"/>
                        </a:spcAft>
                      </a:pPr>
                      <a:r>
                        <a:rPr lang="zh-TW" sz="1200" kern="100">
                          <a:effectLst/>
                          <a:latin typeface="微軟正黑體" panose="020B0604030504040204" pitchFamily="34" charset="-120"/>
                          <a:ea typeface="微軟正黑體" panose="020B0604030504040204" pitchFamily="34" charset="-120"/>
                        </a:rPr>
                        <a:t>政府經費</a:t>
                      </a: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nchor="ctr">
                    <a:solidFill>
                      <a:schemeClr val="bg2"/>
                    </a:solidFill>
                  </a:tcPr>
                </a:tc>
                <a:tc gridSpan="2">
                  <a:txBody>
                    <a:bodyPr/>
                    <a:lstStyle/>
                    <a:p>
                      <a:pPr algn="ctr">
                        <a:lnSpc>
                          <a:spcPts val="2200"/>
                        </a:lnSpc>
                        <a:spcAft>
                          <a:spcPts val="0"/>
                        </a:spcAft>
                      </a:pPr>
                      <a:r>
                        <a:rPr lang="zh-TW" sz="1200" kern="100">
                          <a:effectLst/>
                          <a:latin typeface="微軟正黑體" panose="020B0604030504040204" pitchFamily="34" charset="-120"/>
                          <a:ea typeface="微軟正黑體" panose="020B0604030504040204" pitchFamily="34" charset="-120"/>
                        </a:rPr>
                        <a:t>自籌款</a:t>
                      </a: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nchor="ctr">
                    <a:solidFill>
                      <a:schemeClr val="bg2"/>
                    </a:solidFill>
                  </a:tcPr>
                </a:tc>
                <a:tc hMerge="1">
                  <a:txBody>
                    <a:bodyPr/>
                    <a:lstStyle/>
                    <a:p>
                      <a:endParaRPr lang="zh-TW" altLang="en-US"/>
                    </a:p>
                  </a:txBody>
                  <a:tcPr/>
                </a:tc>
                <a:tc>
                  <a:txBody>
                    <a:bodyPr/>
                    <a:lstStyle/>
                    <a:p>
                      <a:pPr algn="ctr">
                        <a:lnSpc>
                          <a:spcPts val="2200"/>
                        </a:lnSpc>
                        <a:spcAft>
                          <a:spcPts val="0"/>
                        </a:spcAft>
                      </a:pPr>
                      <a:r>
                        <a:rPr lang="zh-TW" sz="1200" kern="100">
                          <a:effectLst/>
                          <a:latin typeface="微軟正黑體" panose="020B0604030504040204" pitchFamily="34" charset="-120"/>
                          <a:ea typeface="微軟正黑體" panose="020B0604030504040204" pitchFamily="34" charset="-120"/>
                        </a:rPr>
                        <a:t>總計</a:t>
                      </a:r>
                      <a:endParaRPr lang="zh-TW" sz="1200" kern="100">
                        <a:effectLst/>
                        <a:latin typeface="微軟正黑體" panose="020B0604030504040204" pitchFamily="34" charset="-120"/>
                        <a:ea typeface="微軟正黑體" panose="020B0604030504040204" pitchFamily="34" charset="-120"/>
                        <a:cs typeface="CG Times"/>
                      </a:endParaRPr>
                    </a:p>
                  </a:txBody>
                  <a:tcPr marL="22223" marR="22223" marT="0" marB="0" anchor="ctr">
                    <a:solidFill>
                      <a:schemeClr val="bg2"/>
                    </a:solidFill>
                  </a:tcPr>
                </a:tc>
                <a:extLst>
                  <a:ext uri="{0D108BD9-81ED-4DB2-BD59-A6C34878D82A}">
                    <a16:rowId xmlns:a16="http://schemas.microsoft.com/office/drawing/2014/main" val="10009"/>
                  </a:ext>
                </a:extLst>
              </a:tr>
              <a:tr h="706852">
                <a:tc vMerge="1">
                  <a:txBody>
                    <a:bodyPr/>
                    <a:lstStyle/>
                    <a:p>
                      <a:endParaRPr lang="zh-TW" altLang="en-US"/>
                    </a:p>
                  </a:txBody>
                  <a:tcPr/>
                </a:tc>
                <a:tc>
                  <a:txBody>
                    <a:bodyPr/>
                    <a:lstStyle/>
                    <a:p>
                      <a:pPr algn="ctr">
                        <a:lnSpc>
                          <a:spcPts val="1800"/>
                        </a:lnSpc>
                        <a:spcAft>
                          <a:spcPts val="0"/>
                        </a:spcAft>
                      </a:pPr>
                      <a:r>
                        <a:rPr lang="en-US" sz="1200" kern="100">
                          <a:effectLst/>
                          <a:latin typeface="微軟正黑體" panose="020B0604030504040204" pitchFamily="34" charset="-120"/>
                          <a:ea typeface="微軟正黑體" panose="020B0604030504040204" pitchFamily="34" charset="-120"/>
                        </a:rPr>
                        <a:t>OO</a:t>
                      </a:r>
                      <a:r>
                        <a:rPr lang="zh-TW" sz="1200" kern="100">
                          <a:effectLst/>
                          <a:latin typeface="微軟正黑體" panose="020B0604030504040204" pitchFamily="34" charset="-120"/>
                          <a:ea typeface="微軟正黑體" panose="020B0604030504040204" pitchFamily="34" charset="-120"/>
                        </a:rPr>
                        <a:t>元</a:t>
                      </a:r>
                    </a:p>
                  </a:txBody>
                  <a:tcPr marL="22223" marR="22223" marT="0" marB="0" anchor="ctr"/>
                </a:tc>
                <a:tc gridSpan="2">
                  <a:txBody>
                    <a:bodyPr/>
                    <a:lstStyle/>
                    <a:p>
                      <a:pPr algn="ctr">
                        <a:lnSpc>
                          <a:spcPts val="1800"/>
                        </a:lnSpc>
                        <a:spcAft>
                          <a:spcPts val="0"/>
                        </a:spcAft>
                      </a:pPr>
                      <a:r>
                        <a:rPr lang="en-US" sz="1200" kern="100">
                          <a:effectLst/>
                          <a:latin typeface="微軟正黑體" panose="020B0604030504040204" pitchFamily="34" charset="-120"/>
                          <a:ea typeface="微軟正黑體" panose="020B0604030504040204" pitchFamily="34" charset="-120"/>
                        </a:rPr>
                        <a:t>OO</a:t>
                      </a:r>
                      <a:r>
                        <a:rPr lang="zh-TW" sz="1200" kern="100">
                          <a:effectLst/>
                          <a:latin typeface="微軟正黑體" panose="020B0604030504040204" pitchFamily="34" charset="-120"/>
                          <a:ea typeface="微軟正黑體" panose="020B0604030504040204" pitchFamily="34" charset="-120"/>
                        </a:rPr>
                        <a:t>元</a:t>
                      </a:r>
                    </a:p>
                  </a:txBody>
                  <a:tcPr marL="22223" marR="22223" marT="0" marB="0" anchor="ctr"/>
                </a:tc>
                <a:tc hMerge="1">
                  <a:txBody>
                    <a:bodyPr/>
                    <a:lstStyle/>
                    <a:p>
                      <a:endParaRPr lang="zh-TW" altLang="en-US"/>
                    </a:p>
                  </a:txBody>
                  <a:tcPr/>
                </a:tc>
                <a:tc>
                  <a:txBody>
                    <a:bodyPr/>
                    <a:lstStyle/>
                    <a:p>
                      <a:pPr algn="ctr">
                        <a:lnSpc>
                          <a:spcPts val="1800"/>
                        </a:lnSpc>
                        <a:spcAft>
                          <a:spcPts val="0"/>
                        </a:spcAft>
                      </a:pPr>
                      <a:r>
                        <a:rPr lang="en-US" sz="1200" kern="100">
                          <a:effectLst/>
                          <a:latin typeface="微軟正黑體" panose="020B0604030504040204" pitchFamily="34" charset="-120"/>
                          <a:ea typeface="微軟正黑體" panose="020B0604030504040204" pitchFamily="34" charset="-120"/>
                        </a:rPr>
                        <a:t>OO</a:t>
                      </a:r>
                      <a:r>
                        <a:rPr lang="zh-TW" sz="1200" kern="100">
                          <a:effectLst/>
                          <a:latin typeface="微軟正黑體" panose="020B0604030504040204" pitchFamily="34" charset="-120"/>
                          <a:ea typeface="微軟正黑體" panose="020B0604030504040204" pitchFamily="34" charset="-120"/>
                        </a:rPr>
                        <a:t>元</a:t>
                      </a:r>
                    </a:p>
                  </a:txBody>
                  <a:tcPr marL="22223" marR="22223" marT="0" marB="0" anchor="ctr"/>
                </a:tc>
                <a:extLst>
                  <a:ext uri="{0D108BD9-81ED-4DB2-BD59-A6C34878D82A}">
                    <a16:rowId xmlns:a16="http://schemas.microsoft.com/office/drawing/2014/main" val="10010"/>
                  </a:ext>
                </a:extLst>
              </a:tr>
              <a:tr h="961627">
                <a:tc>
                  <a:txBody>
                    <a:bodyPr/>
                    <a:lstStyle/>
                    <a:p>
                      <a:pPr algn="ctr">
                        <a:lnSpc>
                          <a:spcPts val="2200"/>
                        </a:lnSpc>
                        <a:spcAft>
                          <a:spcPts val="0"/>
                        </a:spcAft>
                      </a:pPr>
                      <a:r>
                        <a:rPr lang="zh-TW" sz="1200" b="1" kern="100">
                          <a:solidFill>
                            <a:schemeClr val="bg1"/>
                          </a:solidFill>
                          <a:effectLst/>
                          <a:latin typeface="微軟正黑體" panose="020B0604030504040204" pitchFamily="34" charset="-120"/>
                          <a:ea typeface="微軟正黑體" panose="020B0604030504040204" pitchFamily="34" charset="-120"/>
                        </a:rPr>
                        <a:t>計畫摘要</a:t>
                      </a:r>
                    </a:p>
                    <a:p>
                      <a:pPr algn="ctr">
                        <a:lnSpc>
                          <a:spcPts val="2200"/>
                        </a:lnSpc>
                        <a:spcAft>
                          <a:spcPts val="0"/>
                        </a:spcAft>
                      </a:pPr>
                      <a:r>
                        <a:rPr lang="zh-TW" sz="1200" b="1" kern="100">
                          <a:solidFill>
                            <a:schemeClr val="bg1"/>
                          </a:solidFill>
                          <a:effectLst/>
                          <a:latin typeface="微軟正黑體" panose="020B0604030504040204" pitchFamily="34" charset="-120"/>
                          <a:ea typeface="微軟正黑體" panose="020B0604030504040204" pitchFamily="34" charset="-120"/>
                        </a:rPr>
                        <a:t>（限</a:t>
                      </a:r>
                      <a:r>
                        <a:rPr lang="en-US" sz="1200" b="1" kern="100">
                          <a:solidFill>
                            <a:schemeClr val="bg1"/>
                          </a:solidFill>
                          <a:effectLst/>
                          <a:latin typeface="微軟正黑體" panose="020B0604030504040204" pitchFamily="34" charset="-120"/>
                          <a:ea typeface="微軟正黑體" panose="020B0604030504040204" pitchFamily="34" charset="-120"/>
                        </a:rPr>
                        <a:t>200</a:t>
                      </a:r>
                      <a:r>
                        <a:rPr lang="zh-TW" sz="1200" b="1" kern="100">
                          <a:solidFill>
                            <a:schemeClr val="bg1"/>
                          </a:solidFill>
                          <a:effectLst/>
                          <a:latin typeface="微軟正黑體" panose="020B0604030504040204" pitchFamily="34" charset="-120"/>
                          <a:ea typeface="微軟正黑體" panose="020B0604030504040204" pitchFamily="34" charset="-120"/>
                        </a:rPr>
                        <a:t>字）</a:t>
                      </a:r>
                      <a:endParaRPr lang="zh-TW" sz="1200" b="1" kern="100">
                        <a:solidFill>
                          <a:schemeClr val="bg1"/>
                        </a:solidFill>
                        <a:effectLst/>
                        <a:latin typeface="微軟正黑體" panose="020B0604030504040204" pitchFamily="34" charset="-120"/>
                        <a:ea typeface="微軟正黑體" panose="020B0604030504040204" pitchFamily="34" charset="-120"/>
                        <a:cs typeface="CG Times"/>
                      </a:endParaRPr>
                    </a:p>
                  </a:txBody>
                  <a:tcPr marL="22223" marR="22223" marT="0" marB="0" anchor="ctr">
                    <a:solidFill>
                      <a:schemeClr val="accent2"/>
                    </a:solidFill>
                  </a:tcPr>
                </a:tc>
                <a:tc gridSpan="4">
                  <a:txBody>
                    <a:bodyPr/>
                    <a:lstStyle/>
                    <a:p>
                      <a:pPr>
                        <a:lnSpc>
                          <a:spcPts val="2200"/>
                        </a:lnSpc>
                        <a:spcAft>
                          <a:spcPts val="0"/>
                        </a:spcAft>
                      </a:pPr>
                      <a:r>
                        <a:rPr lang="en-US" altLang="zh-TW" sz="1200" kern="100" dirty="0">
                          <a:effectLst/>
                          <a:latin typeface="微軟正黑體" panose="020B0604030504040204" pitchFamily="34" charset="-120"/>
                          <a:ea typeface="微軟正黑體" panose="020B0604030504040204" pitchFamily="34" charset="-120"/>
                        </a:rPr>
                        <a:t>(</a:t>
                      </a:r>
                      <a:r>
                        <a:rPr lang="zh-TW" altLang="en-US" sz="1200" kern="100" dirty="0">
                          <a:effectLst/>
                          <a:latin typeface="微軟正黑體" panose="020B0604030504040204" pitchFamily="34" charset="-120"/>
                          <a:ea typeface="微軟正黑體" panose="020B0604030504040204" pitchFamily="34" charset="-120"/>
                        </a:rPr>
                        <a:t>請說明計畫目標、減碳作法、計畫亮點、質化與量化效益</a:t>
                      </a:r>
                      <a:r>
                        <a:rPr lang="en-US" altLang="zh-TW" sz="1200" kern="100" dirty="0">
                          <a:effectLst/>
                          <a:latin typeface="微軟正黑體" panose="020B0604030504040204" pitchFamily="34" charset="-120"/>
                          <a:ea typeface="微軟正黑體" panose="020B0604030504040204" pitchFamily="34" charset="-120"/>
                        </a:rPr>
                        <a:t>)</a:t>
                      </a:r>
                      <a:endParaRPr lang="zh-TW" sz="1200" kern="100" dirty="0">
                        <a:effectLst/>
                        <a:latin typeface="微軟正黑體" panose="020B0604030504040204" pitchFamily="34" charset="-120"/>
                        <a:ea typeface="微軟正黑體" panose="020B0604030504040204" pitchFamily="34" charset="-120"/>
                        <a:cs typeface="CG Times"/>
                      </a:endParaRPr>
                    </a:p>
                  </a:txBody>
                  <a:tcPr marL="22223" marR="22223" marT="0" marB="0"/>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0011"/>
                  </a:ext>
                </a:extLst>
              </a:tr>
            </a:tbl>
          </a:graphicData>
        </a:graphic>
      </p:graphicFrame>
    </p:spTree>
    <p:extLst>
      <p:ext uri="{BB962C8B-B14F-4D97-AF65-F5344CB8AC3E}">
        <p14:creationId xmlns:p14="http://schemas.microsoft.com/office/powerpoint/2010/main" val="188206970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二、計畫目標與執行內容</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4</a:t>
            </a:fld>
            <a:endParaRPr lang="zh-TW" altLang="en-US"/>
          </a:p>
        </p:txBody>
      </p:sp>
      <p:graphicFrame>
        <p:nvGraphicFramePr>
          <p:cNvPr id="3" name="表格 2"/>
          <p:cNvGraphicFramePr>
            <a:graphicFrameLocks noGrp="1"/>
          </p:cNvGraphicFramePr>
          <p:nvPr>
            <p:extLst>
              <p:ext uri="{D42A27DB-BD31-4B8C-83A1-F6EECF244321}">
                <p14:modId xmlns:p14="http://schemas.microsoft.com/office/powerpoint/2010/main" val="2563169758"/>
              </p:ext>
            </p:extLst>
          </p:nvPr>
        </p:nvGraphicFramePr>
        <p:xfrm>
          <a:off x="251520" y="980728"/>
          <a:ext cx="8640960" cy="5184576"/>
        </p:xfrm>
        <a:graphic>
          <a:graphicData uri="http://schemas.openxmlformats.org/drawingml/2006/table">
            <a:tbl>
              <a:tblPr firstRow="1" bandRow="1">
                <a:tableStyleId>{5940675A-B579-460E-94D1-54222C63F5DA}</a:tableStyleId>
              </a:tblPr>
              <a:tblGrid>
                <a:gridCol w="8640960">
                  <a:extLst>
                    <a:ext uri="{9D8B030D-6E8A-4147-A177-3AD203B41FA5}">
                      <a16:colId xmlns:a16="http://schemas.microsoft.com/office/drawing/2014/main" val="20000"/>
                    </a:ext>
                  </a:extLst>
                </a:gridCol>
              </a:tblGrid>
              <a:tr h="464069">
                <a:tc>
                  <a:txBody>
                    <a:bodyPr/>
                    <a:lstStyle/>
                    <a:p>
                      <a:pPr algn="ctr"/>
                      <a:r>
                        <a:rPr lang="zh-TW" altLang="en-US" b="1" dirty="0">
                          <a:solidFill>
                            <a:schemeClr val="bg1"/>
                          </a:solidFill>
                          <a:latin typeface="微軟正黑體" panose="020B0604030504040204" pitchFamily="34" charset="-120"/>
                          <a:ea typeface="微軟正黑體" panose="020B0604030504040204" pitchFamily="34" charset="-120"/>
                        </a:rPr>
                        <a:t>跨產業串聯之關係</a:t>
                      </a:r>
                      <a:r>
                        <a:rPr lang="zh-TW" altLang="en-US" sz="1800" b="1" kern="1200" dirty="0">
                          <a:solidFill>
                            <a:schemeClr val="bg1"/>
                          </a:solidFill>
                          <a:latin typeface="微軟正黑體" panose="020B0604030504040204" pitchFamily="34" charset="-120"/>
                          <a:ea typeface="微軟正黑體" panose="020B0604030504040204" pitchFamily="34" charset="-120"/>
                          <a:cs typeface="+mn-cs"/>
                        </a:rPr>
                        <a:t>圖</a:t>
                      </a:r>
                    </a:p>
                  </a:txBody>
                  <a:tcPr anchor="ctr">
                    <a:solidFill>
                      <a:schemeClr val="accent2"/>
                    </a:solidFill>
                  </a:tcPr>
                </a:tc>
                <a:extLst>
                  <a:ext uri="{0D108BD9-81ED-4DB2-BD59-A6C34878D82A}">
                    <a16:rowId xmlns:a16="http://schemas.microsoft.com/office/drawing/2014/main" val="10000"/>
                  </a:ext>
                </a:extLst>
              </a:tr>
              <a:tr h="4720507">
                <a:tc>
                  <a:txBody>
                    <a:bodyPr/>
                    <a:lstStyle/>
                    <a:p>
                      <a:endParaRPr lang="zh-TW" altLang="en-US" dirty="0">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1"/>
                  </a:ext>
                </a:extLst>
              </a:tr>
            </a:tbl>
          </a:graphicData>
        </a:graphic>
      </p:graphicFrame>
      <p:sp>
        <p:nvSpPr>
          <p:cNvPr id="7" name="圓角矩形圖說文字 6"/>
          <p:cNvSpPr/>
          <p:nvPr/>
        </p:nvSpPr>
        <p:spPr>
          <a:xfrm>
            <a:off x="2004662" y="3799114"/>
            <a:ext cx="6301138" cy="199208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格式不拘，請具體說明清楚主導提案中小企業與合作提案中小企業之關係圖</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zh-TW" sz="1600" dirty="0">
                <a:solidFill>
                  <a:srgbClr val="FF6600"/>
                </a:solidFill>
                <a:latin typeface="微軟正黑體" panose="020B0604030504040204" pitchFamily="34" charset="-120"/>
                <a:ea typeface="微軟正黑體" panose="020B0604030504040204" pitchFamily="34" charset="-120"/>
              </a:rPr>
              <a:t>主導之中小企業為因應國際局勢與永續經營，自願性發展低碳商品或服務模式，並串聯</a:t>
            </a:r>
            <a:r>
              <a:rPr lang="en-US" altLang="zh-TW" sz="1600" dirty="0">
                <a:solidFill>
                  <a:srgbClr val="FF6600"/>
                </a:solidFill>
                <a:latin typeface="微軟正黑體" panose="020B0604030504040204" pitchFamily="34" charset="-120"/>
                <a:ea typeface="微軟正黑體" panose="020B0604030504040204" pitchFamily="34" charset="-120"/>
              </a:rPr>
              <a:t>4</a:t>
            </a:r>
            <a:r>
              <a:rPr lang="zh-TW" altLang="zh-TW" sz="1600" dirty="0">
                <a:solidFill>
                  <a:srgbClr val="FF6600"/>
                </a:solidFill>
                <a:latin typeface="微軟正黑體" panose="020B0604030504040204" pitchFamily="34" charset="-120"/>
                <a:ea typeface="微軟正黑體" panose="020B0604030504040204" pitchFamily="34" charset="-120"/>
              </a:rPr>
              <a:t>家以上必要且相關產業的合作夥伴中小企業，並透過輔導單位協助節能減碳技術應用或整體能源使用最佳化等工作，共同協作發展綠色產品與商模。</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419977035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二、計畫目標與執行內容</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5</a:t>
            </a:fld>
            <a:endParaRPr lang="zh-TW" altLang="en-US"/>
          </a:p>
        </p:txBody>
      </p:sp>
      <p:graphicFrame>
        <p:nvGraphicFramePr>
          <p:cNvPr id="6" name="表格 5"/>
          <p:cNvGraphicFramePr>
            <a:graphicFrameLocks noGrp="1"/>
          </p:cNvGraphicFramePr>
          <p:nvPr>
            <p:extLst>
              <p:ext uri="{D42A27DB-BD31-4B8C-83A1-F6EECF244321}">
                <p14:modId xmlns:p14="http://schemas.microsoft.com/office/powerpoint/2010/main" val="2978066640"/>
              </p:ext>
            </p:extLst>
          </p:nvPr>
        </p:nvGraphicFramePr>
        <p:xfrm>
          <a:off x="251520" y="1211173"/>
          <a:ext cx="8640960" cy="5043905"/>
        </p:xfrm>
        <a:graphic>
          <a:graphicData uri="http://schemas.openxmlformats.org/drawingml/2006/table">
            <a:tbl>
              <a:tblPr firstRow="1" bandRow="1">
                <a:tableStyleId>{5940675A-B579-460E-94D1-54222C63F5DA}</a:tableStyleId>
              </a:tblPr>
              <a:tblGrid>
                <a:gridCol w="432048">
                  <a:extLst>
                    <a:ext uri="{9D8B030D-6E8A-4147-A177-3AD203B41FA5}">
                      <a16:colId xmlns:a16="http://schemas.microsoft.com/office/drawing/2014/main" val="20000"/>
                    </a:ext>
                  </a:extLst>
                </a:gridCol>
                <a:gridCol w="8208912">
                  <a:extLst>
                    <a:ext uri="{9D8B030D-6E8A-4147-A177-3AD203B41FA5}">
                      <a16:colId xmlns:a16="http://schemas.microsoft.com/office/drawing/2014/main" val="20001"/>
                    </a:ext>
                  </a:extLst>
                </a:gridCol>
              </a:tblGrid>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執行前</a:t>
                      </a:r>
                    </a:p>
                  </a:txBody>
                  <a:tcPr anchor="ctr">
                    <a:solidFill>
                      <a:schemeClr val="accent3"/>
                    </a:solidFill>
                  </a:tcPr>
                </a:tc>
                <a:tc>
                  <a:txBody>
                    <a:bodyPr/>
                    <a:lstStyle/>
                    <a:p>
                      <a:pPr algn="ctr"/>
                      <a:r>
                        <a:rPr lang="zh-TW" altLang="en-US" sz="1800" b="1">
                          <a:latin typeface="微軟正黑體" panose="020B0604030504040204" pitchFamily="34" charset="-120"/>
                          <a:ea typeface="微軟正黑體" panose="020B0604030504040204" pitchFamily="34" charset="-120"/>
                        </a:rPr>
                        <a:t>面臨的問題與挑戰</a:t>
                      </a:r>
                    </a:p>
                  </a:txBody>
                  <a:tcPr>
                    <a:solidFill>
                      <a:schemeClr val="accent3"/>
                    </a:solidFill>
                  </a:tcPr>
                </a:tc>
                <a:extLst>
                  <a:ext uri="{0D108BD9-81ED-4DB2-BD59-A6C34878D82A}">
                    <a16:rowId xmlns:a16="http://schemas.microsoft.com/office/drawing/2014/main" val="10000"/>
                  </a:ext>
                </a:extLst>
              </a:tr>
              <a:tr h="1108708">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問題三：</a:t>
                      </a:r>
                    </a:p>
                  </a:txBody>
                  <a:tcPr anchor="ctr"/>
                </a:tc>
                <a:extLst>
                  <a:ext uri="{0D108BD9-81ED-4DB2-BD59-A6C34878D82A}">
                    <a16:rowId xmlns:a16="http://schemas.microsoft.com/office/drawing/2014/main" val="10001"/>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執行中</a:t>
                      </a:r>
                    </a:p>
                  </a:txBody>
                  <a:tcPr anchor="ctr">
                    <a:solidFill>
                      <a:schemeClr val="accent4"/>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落實節能減碳做法、執行內容</a:t>
                      </a:r>
                    </a:p>
                  </a:txBody>
                  <a:tcPr>
                    <a:solidFill>
                      <a:schemeClr val="accent4"/>
                    </a:solidFill>
                  </a:tcPr>
                </a:tc>
                <a:extLst>
                  <a:ext uri="{0D108BD9-81ED-4DB2-BD59-A6C34878D82A}">
                    <a16:rowId xmlns:a16="http://schemas.microsoft.com/office/drawing/2014/main" val="10002"/>
                  </a:ext>
                </a:extLst>
              </a:tr>
              <a:tr h="1298194">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做法三：</a:t>
                      </a:r>
                    </a:p>
                  </a:txBody>
                  <a:tcPr anchor="ctr"/>
                </a:tc>
                <a:extLst>
                  <a:ext uri="{0D108BD9-81ED-4DB2-BD59-A6C34878D82A}">
                    <a16:rowId xmlns:a16="http://schemas.microsoft.com/office/drawing/2014/main" val="10003"/>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執行後</a:t>
                      </a:r>
                    </a:p>
                  </a:txBody>
                  <a:tcPr anchor="ctr">
                    <a:solidFill>
                      <a:schemeClr val="accent5"/>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預期成果與效益</a:t>
                      </a:r>
                    </a:p>
                  </a:txBody>
                  <a:tcPr>
                    <a:solidFill>
                      <a:schemeClr val="accent5"/>
                    </a:solidFill>
                  </a:tcPr>
                </a:tc>
                <a:extLst>
                  <a:ext uri="{0D108BD9-81ED-4DB2-BD59-A6C34878D82A}">
                    <a16:rowId xmlns:a16="http://schemas.microsoft.com/office/drawing/2014/main" val="10004"/>
                  </a:ext>
                </a:extLst>
              </a:tr>
              <a:tr h="1501743">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量化效益：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質化效益：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zh-TW" altLang="en-US" sz="1400">
                        <a:solidFill>
                          <a:schemeClr val="bg1">
                            <a:lumMod val="50000"/>
                          </a:schemeClr>
                        </a:solidFill>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5"/>
                  </a:ext>
                </a:extLst>
              </a:tr>
            </a:tbl>
          </a:graphicData>
        </a:graphic>
      </p:graphicFrame>
      <p:sp>
        <p:nvSpPr>
          <p:cNvPr id="7" name="圓角矩形圖說文字 6"/>
          <p:cNvSpPr/>
          <p:nvPr/>
        </p:nvSpPr>
        <p:spPr>
          <a:xfrm>
            <a:off x="2483768" y="3176972"/>
            <a:ext cx="4392488" cy="1080120"/>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應具體說明需政府投入輔導資源理由。</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條列式表達，內容請具體。</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需說明落實節能減碳做法為何。</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務必依「執行前問題」，逐條對應執行作法。</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8" name="圓角矩形圖說文字 7"/>
          <p:cNvSpPr/>
          <p:nvPr/>
        </p:nvSpPr>
        <p:spPr>
          <a:xfrm>
            <a:off x="2483768" y="1772816"/>
            <a:ext cx="4392488" cy="86409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政府政策的規範</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國際趨勢</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面臨的問題</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10" name="矩形 9"/>
          <p:cNvSpPr/>
          <p:nvPr/>
        </p:nvSpPr>
        <p:spPr>
          <a:xfrm>
            <a:off x="251520" y="836514"/>
            <a:ext cx="2492990" cy="356893"/>
          </a:xfrm>
          <a:prstGeom prst="rect">
            <a:avLst/>
          </a:prstGeom>
        </p:spPr>
        <p:txBody>
          <a:bodyPr wrap="none">
            <a:spAutoFit/>
          </a:bodyPr>
          <a:lstStyle/>
          <a:p>
            <a:pPr algn="ctr">
              <a:lnSpc>
                <a:spcPts val="2200"/>
              </a:lnSpc>
            </a:pPr>
            <a:r>
              <a:rPr lang="zh-TW" altLang="en-US" b="1" kern="100" dirty="0">
                <a:latin typeface="微軟正黑體" panose="020B0604030504040204" pitchFamily="34" charset="-120"/>
                <a:ea typeface="微軟正黑體" panose="020B0604030504040204" pitchFamily="34" charset="-120"/>
              </a:rPr>
              <a:t>一、主導提案中小企業</a:t>
            </a:r>
          </a:p>
        </p:txBody>
      </p:sp>
      <p:sp>
        <p:nvSpPr>
          <p:cNvPr id="3" name="圓角矩形圖說文字 8">
            <a:extLst>
              <a:ext uri="{FF2B5EF4-FFF2-40B4-BE49-F238E27FC236}">
                <a16:creationId xmlns:a16="http://schemas.microsoft.com/office/drawing/2014/main" id="{299AE879-9D44-DB30-1D18-86DBC45B71A3}"/>
              </a:ext>
            </a:extLst>
          </p:cNvPr>
          <p:cNvSpPr/>
          <p:nvPr/>
        </p:nvSpPr>
        <p:spPr>
          <a:xfrm>
            <a:off x="2261419" y="4886926"/>
            <a:ext cx="6631061" cy="1368152"/>
          </a:xfrm>
          <a:prstGeom prst="wedgeRoundRectCallout">
            <a:avLst>
              <a:gd name="adj1" fmla="val -53696"/>
              <a:gd name="adj2" fmla="val -18240"/>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lnSpc>
                <a:spcPts val="2000"/>
              </a:lnSpc>
              <a:buFont typeface="Arial" panose="020B0604020202020204" pitchFamily="34" charset="0"/>
              <a:buChar char="•"/>
            </a:pPr>
            <a:r>
              <a:rPr lang="zh-TW" altLang="en-US" sz="1600" b="1" dirty="0">
                <a:solidFill>
                  <a:srgbClr val="FF0000"/>
                </a:solidFill>
                <a:latin typeface="微軟正黑體" panose="020B0604030504040204" pitchFamily="34" charset="-120"/>
                <a:ea typeface="微軟正黑體" panose="020B0604030504040204" pitchFamily="34" charset="-120"/>
              </a:rPr>
              <a:t>每案低碳產品或低碳服務模式至少</a:t>
            </a:r>
            <a:r>
              <a:rPr lang="en-US" altLang="zh-TW" sz="1600" b="1" dirty="0">
                <a:solidFill>
                  <a:srgbClr val="FF0000"/>
                </a:solidFill>
                <a:latin typeface="微軟正黑體" panose="020B0604030504040204" pitchFamily="34" charset="-120"/>
                <a:ea typeface="微軟正黑體" panose="020B0604030504040204" pitchFamily="34" charset="-120"/>
              </a:rPr>
              <a:t>1</a:t>
            </a:r>
            <a:r>
              <a:rPr lang="zh-TW" altLang="en-US" sz="1600" b="1" dirty="0">
                <a:solidFill>
                  <a:srgbClr val="FF0000"/>
                </a:solidFill>
                <a:latin typeface="微軟正黑體" panose="020B0604030504040204" pitchFamily="34" charset="-120"/>
                <a:ea typeface="微軟正黑體" panose="020B0604030504040204" pitchFamily="34" charset="-120"/>
              </a:rPr>
              <a:t>項，每家必填量化效益</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獲得訂單、實質減碳量</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，主導提案中小企業須完成自主宣告減量轉型承諾、完備碳排放清冊、完成內部碳定價估算、其他自訂量化指標</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質化效益</a:t>
            </a:r>
            <a:endParaRPr lang="en-US" altLang="zh-TW" sz="1600" b="1" dirty="0">
              <a:solidFill>
                <a:srgbClr val="FF00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整體體系提升效益說明</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其他環保面、社會面、經濟面示範績效</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41997703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二、計畫目標與執行內容</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6</a:t>
            </a:fld>
            <a:endParaRPr lang="zh-TW" altLang="en-US"/>
          </a:p>
        </p:txBody>
      </p:sp>
      <p:graphicFrame>
        <p:nvGraphicFramePr>
          <p:cNvPr id="6" name="表格 5"/>
          <p:cNvGraphicFramePr>
            <a:graphicFrameLocks noGrp="1"/>
          </p:cNvGraphicFramePr>
          <p:nvPr>
            <p:extLst>
              <p:ext uri="{D42A27DB-BD31-4B8C-83A1-F6EECF244321}">
                <p14:modId xmlns:p14="http://schemas.microsoft.com/office/powerpoint/2010/main" val="1740700918"/>
              </p:ext>
            </p:extLst>
          </p:nvPr>
        </p:nvGraphicFramePr>
        <p:xfrm>
          <a:off x="251520" y="1211173"/>
          <a:ext cx="8640960" cy="5043905"/>
        </p:xfrm>
        <a:graphic>
          <a:graphicData uri="http://schemas.openxmlformats.org/drawingml/2006/table">
            <a:tbl>
              <a:tblPr firstRow="1" bandRow="1">
                <a:tableStyleId>{5940675A-B579-460E-94D1-54222C63F5DA}</a:tableStyleId>
              </a:tblPr>
              <a:tblGrid>
                <a:gridCol w="432048">
                  <a:extLst>
                    <a:ext uri="{9D8B030D-6E8A-4147-A177-3AD203B41FA5}">
                      <a16:colId xmlns:a16="http://schemas.microsoft.com/office/drawing/2014/main" val="20000"/>
                    </a:ext>
                  </a:extLst>
                </a:gridCol>
                <a:gridCol w="8208912">
                  <a:extLst>
                    <a:ext uri="{9D8B030D-6E8A-4147-A177-3AD203B41FA5}">
                      <a16:colId xmlns:a16="http://schemas.microsoft.com/office/drawing/2014/main" val="20001"/>
                    </a:ext>
                  </a:extLst>
                </a:gridCol>
              </a:tblGrid>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執行前</a:t>
                      </a:r>
                    </a:p>
                  </a:txBody>
                  <a:tcPr anchor="ctr">
                    <a:solidFill>
                      <a:schemeClr val="accent3"/>
                    </a:solidFill>
                  </a:tcPr>
                </a:tc>
                <a:tc>
                  <a:txBody>
                    <a:bodyPr/>
                    <a:lstStyle/>
                    <a:p>
                      <a:pPr algn="ctr"/>
                      <a:r>
                        <a:rPr lang="zh-TW" altLang="en-US" sz="1800" b="1">
                          <a:latin typeface="微軟正黑體" panose="020B0604030504040204" pitchFamily="34" charset="-120"/>
                          <a:ea typeface="微軟正黑體" panose="020B0604030504040204" pitchFamily="34" charset="-120"/>
                        </a:rPr>
                        <a:t>面臨的問題與挑戰</a:t>
                      </a:r>
                    </a:p>
                  </a:txBody>
                  <a:tcPr>
                    <a:solidFill>
                      <a:schemeClr val="accent3"/>
                    </a:solidFill>
                  </a:tcPr>
                </a:tc>
                <a:extLst>
                  <a:ext uri="{0D108BD9-81ED-4DB2-BD59-A6C34878D82A}">
                    <a16:rowId xmlns:a16="http://schemas.microsoft.com/office/drawing/2014/main" val="10000"/>
                  </a:ext>
                </a:extLst>
              </a:tr>
              <a:tr h="1108708">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問題三：</a:t>
                      </a:r>
                    </a:p>
                  </a:txBody>
                  <a:tcPr anchor="ctr"/>
                </a:tc>
                <a:extLst>
                  <a:ext uri="{0D108BD9-81ED-4DB2-BD59-A6C34878D82A}">
                    <a16:rowId xmlns:a16="http://schemas.microsoft.com/office/drawing/2014/main" val="10001"/>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執行中</a:t>
                      </a:r>
                    </a:p>
                  </a:txBody>
                  <a:tcPr anchor="ctr">
                    <a:solidFill>
                      <a:schemeClr val="accent4"/>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節能減碳執行做法與內容</a:t>
                      </a:r>
                    </a:p>
                  </a:txBody>
                  <a:tcPr>
                    <a:solidFill>
                      <a:schemeClr val="accent4"/>
                    </a:solidFill>
                  </a:tcPr>
                </a:tc>
                <a:extLst>
                  <a:ext uri="{0D108BD9-81ED-4DB2-BD59-A6C34878D82A}">
                    <a16:rowId xmlns:a16="http://schemas.microsoft.com/office/drawing/2014/main" val="10002"/>
                  </a:ext>
                </a:extLst>
              </a:tr>
              <a:tr h="1298194">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做法三：</a:t>
                      </a:r>
                    </a:p>
                  </a:txBody>
                  <a:tcPr anchor="ctr"/>
                </a:tc>
                <a:extLst>
                  <a:ext uri="{0D108BD9-81ED-4DB2-BD59-A6C34878D82A}">
                    <a16:rowId xmlns:a16="http://schemas.microsoft.com/office/drawing/2014/main" val="10003"/>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執行後</a:t>
                      </a:r>
                    </a:p>
                  </a:txBody>
                  <a:tcPr anchor="ctr">
                    <a:solidFill>
                      <a:schemeClr val="accent5"/>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預期成果與效益</a:t>
                      </a:r>
                    </a:p>
                  </a:txBody>
                  <a:tcPr>
                    <a:solidFill>
                      <a:schemeClr val="accent5"/>
                    </a:solidFill>
                  </a:tcPr>
                </a:tc>
                <a:extLst>
                  <a:ext uri="{0D108BD9-81ED-4DB2-BD59-A6C34878D82A}">
                    <a16:rowId xmlns:a16="http://schemas.microsoft.com/office/drawing/2014/main" val="10004"/>
                  </a:ext>
                </a:extLst>
              </a:tr>
              <a:tr h="1501743">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量化效益：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質化效益：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zh-TW" altLang="en-US" sz="1400">
                        <a:solidFill>
                          <a:schemeClr val="bg1">
                            <a:lumMod val="50000"/>
                          </a:schemeClr>
                        </a:solidFill>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5"/>
                  </a:ext>
                </a:extLst>
              </a:tr>
            </a:tbl>
          </a:graphicData>
        </a:graphic>
      </p:graphicFrame>
      <p:sp>
        <p:nvSpPr>
          <p:cNvPr id="7" name="圓角矩形圖說文字 6"/>
          <p:cNvSpPr/>
          <p:nvPr/>
        </p:nvSpPr>
        <p:spPr>
          <a:xfrm>
            <a:off x="2483768" y="3176972"/>
            <a:ext cx="4392488" cy="1080120"/>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應具體說明需政府投入輔導資源理由。</a:t>
            </a: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條列式表達，內容請具體。</a:t>
            </a: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需說明落實節能減碳做法為何。</a:t>
            </a: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務必依「執行前問題」，逐條對應執行作法。</a:t>
            </a:r>
          </a:p>
        </p:txBody>
      </p:sp>
      <p:sp>
        <p:nvSpPr>
          <p:cNvPr id="8" name="圓角矩形圖說文字 7"/>
          <p:cNvSpPr/>
          <p:nvPr/>
        </p:nvSpPr>
        <p:spPr>
          <a:xfrm>
            <a:off x="2483768" y="1772816"/>
            <a:ext cx="4392488" cy="86409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政府政策的規範</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國際趨勢</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面臨的問題</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10" name="矩形 9"/>
          <p:cNvSpPr/>
          <p:nvPr/>
        </p:nvSpPr>
        <p:spPr>
          <a:xfrm>
            <a:off x="251520" y="873225"/>
            <a:ext cx="4012637" cy="356893"/>
          </a:xfrm>
          <a:prstGeom prst="rect">
            <a:avLst/>
          </a:prstGeom>
        </p:spPr>
        <p:txBody>
          <a:bodyPr wrap="none">
            <a:spAutoFit/>
          </a:bodyPr>
          <a:lstStyle/>
          <a:p>
            <a:pPr algn="ctr">
              <a:lnSpc>
                <a:spcPts val="2200"/>
              </a:lnSpc>
            </a:pPr>
            <a:r>
              <a:rPr lang="zh-TW" altLang="en-US" b="1" kern="100" dirty="0">
                <a:latin typeface="微軟正黑體" panose="020B0604030504040204" pitchFamily="34" charset="-120"/>
                <a:ea typeface="微軟正黑體" panose="020B0604030504040204" pitchFamily="34" charset="-120"/>
              </a:rPr>
              <a:t>二、合作提案中小企業</a:t>
            </a:r>
            <a:r>
              <a:rPr lang="en-US" altLang="zh-TW" b="1" kern="100" dirty="0">
                <a:latin typeface="微軟正黑體" panose="020B0604030504040204" pitchFamily="34" charset="-120"/>
                <a:ea typeface="微軟正黑體" panose="020B0604030504040204" pitchFamily="34" charset="-120"/>
              </a:rPr>
              <a:t>(</a:t>
            </a:r>
            <a:r>
              <a:rPr lang="zh-TW" altLang="en-US" b="1" kern="100" dirty="0">
                <a:latin typeface="微軟正黑體" panose="020B0604030504040204" pitchFamily="34" charset="-120"/>
                <a:ea typeface="微軟正黑體" panose="020B0604030504040204" pitchFamily="34" charset="-120"/>
              </a:rPr>
              <a:t>一</a:t>
            </a:r>
            <a:r>
              <a:rPr lang="en-US" altLang="zh-TW" b="1" kern="100" dirty="0">
                <a:latin typeface="微軟正黑體" panose="020B0604030504040204" pitchFamily="34" charset="-120"/>
                <a:ea typeface="微軟正黑體" panose="020B0604030504040204" pitchFamily="34" charset="-120"/>
              </a:rPr>
              <a:t>)OOOOOO</a:t>
            </a:r>
            <a:endParaRPr lang="zh-TW" altLang="en-US" b="1" kern="100" dirty="0">
              <a:latin typeface="微軟正黑體" panose="020B0604030504040204" pitchFamily="34" charset="-120"/>
              <a:ea typeface="微軟正黑體" panose="020B0604030504040204" pitchFamily="34" charset="-120"/>
            </a:endParaRPr>
          </a:p>
        </p:txBody>
      </p:sp>
      <p:sp>
        <p:nvSpPr>
          <p:cNvPr id="11" name="圓角矩形圖說文字 10"/>
          <p:cNvSpPr/>
          <p:nvPr/>
        </p:nvSpPr>
        <p:spPr>
          <a:xfrm>
            <a:off x="4499992" y="873968"/>
            <a:ext cx="4392488" cy="32554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請填合作單位名稱</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
        <p:nvSpPr>
          <p:cNvPr id="3" name="圓角矩形圖說文字 8">
            <a:extLst>
              <a:ext uri="{FF2B5EF4-FFF2-40B4-BE49-F238E27FC236}">
                <a16:creationId xmlns:a16="http://schemas.microsoft.com/office/drawing/2014/main" id="{9B4A79A7-392C-986B-54CA-44B3ABDAE8B0}"/>
              </a:ext>
            </a:extLst>
          </p:cNvPr>
          <p:cNvSpPr/>
          <p:nvPr/>
        </p:nvSpPr>
        <p:spPr>
          <a:xfrm>
            <a:off x="2261419" y="4886926"/>
            <a:ext cx="6631061" cy="1368152"/>
          </a:xfrm>
          <a:prstGeom prst="wedgeRoundRectCallout">
            <a:avLst>
              <a:gd name="adj1" fmla="val -55624"/>
              <a:gd name="adj2" fmla="val -13928"/>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lnSpc>
                <a:spcPts val="2000"/>
              </a:lnSpc>
              <a:buFont typeface="Arial" panose="020B0604020202020204" pitchFamily="34" charset="0"/>
              <a:buChar char="•"/>
            </a:pPr>
            <a:r>
              <a:rPr lang="zh-TW" altLang="en-US" sz="1600" b="1" dirty="0">
                <a:solidFill>
                  <a:srgbClr val="FF0000"/>
                </a:solidFill>
                <a:latin typeface="微軟正黑體" panose="020B0604030504040204" pitchFamily="34" charset="-120"/>
                <a:ea typeface="微軟正黑體" panose="020B0604030504040204" pitchFamily="34" charset="-120"/>
              </a:rPr>
              <a:t>每案低碳產品或低碳服務模式至少</a:t>
            </a:r>
            <a:r>
              <a:rPr lang="en-US" altLang="zh-TW" sz="1600" b="1" dirty="0">
                <a:solidFill>
                  <a:srgbClr val="FF0000"/>
                </a:solidFill>
                <a:latin typeface="微軟正黑體" panose="020B0604030504040204" pitchFamily="34" charset="-120"/>
                <a:ea typeface="微軟正黑體" panose="020B0604030504040204" pitchFamily="34" charset="-120"/>
              </a:rPr>
              <a:t>1</a:t>
            </a:r>
            <a:r>
              <a:rPr lang="zh-TW" altLang="en-US" sz="1600" b="1" dirty="0">
                <a:solidFill>
                  <a:srgbClr val="FF0000"/>
                </a:solidFill>
                <a:latin typeface="微軟正黑體" panose="020B0604030504040204" pitchFamily="34" charset="-120"/>
                <a:ea typeface="微軟正黑體" panose="020B0604030504040204" pitchFamily="34" charset="-120"/>
              </a:rPr>
              <a:t>項，每家必填量化效益</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獲得訂單、實質減碳量</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、其他自訂量化指標</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質化效益</a:t>
            </a:r>
            <a:endParaRPr lang="en-US" altLang="zh-TW" sz="1600" b="1" dirty="0">
              <a:solidFill>
                <a:srgbClr val="FF00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整體體系提升效益說明</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其他環保面、社會面、經濟面示範績效</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41803668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二、計畫目標與執行內容</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7</a:t>
            </a:fld>
            <a:endParaRPr lang="zh-TW" altLang="en-US"/>
          </a:p>
        </p:txBody>
      </p:sp>
      <p:graphicFrame>
        <p:nvGraphicFramePr>
          <p:cNvPr id="6" name="表格 5"/>
          <p:cNvGraphicFramePr>
            <a:graphicFrameLocks noGrp="1"/>
          </p:cNvGraphicFramePr>
          <p:nvPr>
            <p:extLst>
              <p:ext uri="{D42A27DB-BD31-4B8C-83A1-F6EECF244321}">
                <p14:modId xmlns:p14="http://schemas.microsoft.com/office/powerpoint/2010/main" val="1185992006"/>
              </p:ext>
            </p:extLst>
          </p:nvPr>
        </p:nvGraphicFramePr>
        <p:xfrm>
          <a:off x="251520" y="1211173"/>
          <a:ext cx="8640960" cy="5043905"/>
        </p:xfrm>
        <a:graphic>
          <a:graphicData uri="http://schemas.openxmlformats.org/drawingml/2006/table">
            <a:tbl>
              <a:tblPr firstRow="1" bandRow="1">
                <a:tableStyleId>{5940675A-B579-460E-94D1-54222C63F5DA}</a:tableStyleId>
              </a:tblPr>
              <a:tblGrid>
                <a:gridCol w="432048">
                  <a:extLst>
                    <a:ext uri="{9D8B030D-6E8A-4147-A177-3AD203B41FA5}">
                      <a16:colId xmlns:a16="http://schemas.microsoft.com/office/drawing/2014/main" val="20000"/>
                    </a:ext>
                  </a:extLst>
                </a:gridCol>
                <a:gridCol w="8208912">
                  <a:extLst>
                    <a:ext uri="{9D8B030D-6E8A-4147-A177-3AD203B41FA5}">
                      <a16:colId xmlns:a16="http://schemas.microsoft.com/office/drawing/2014/main" val="20001"/>
                    </a:ext>
                  </a:extLst>
                </a:gridCol>
              </a:tblGrid>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執行前</a:t>
                      </a:r>
                    </a:p>
                  </a:txBody>
                  <a:tcPr anchor="ctr">
                    <a:solidFill>
                      <a:schemeClr val="accent3"/>
                    </a:solidFill>
                  </a:tcPr>
                </a:tc>
                <a:tc>
                  <a:txBody>
                    <a:bodyPr/>
                    <a:lstStyle/>
                    <a:p>
                      <a:pPr algn="ctr"/>
                      <a:r>
                        <a:rPr lang="zh-TW" altLang="en-US" sz="1800" b="1">
                          <a:latin typeface="微軟正黑體" panose="020B0604030504040204" pitchFamily="34" charset="-120"/>
                          <a:ea typeface="微軟正黑體" panose="020B0604030504040204" pitchFamily="34" charset="-120"/>
                        </a:rPr>
                        <a:t>面臨的問題與挑戰</a:t>
                      </a:r>
                    </a:p>
                  </a:txBody>
                  <a:tcPr>
                    <a:solidFill>
                      <a:schemeClr val="accent3"/>
                    </a:solidFill>
                  </a:tcPr>
                </a:tc>
                <a:extLst>
                  <a:ext uri="{0D108BD9-81ED-4DB2-BD59-A6C34878D82A}">
                    <a16:rowId xmlns:a16="http://schemas.microsoft.com/office/drawing/2014/main" val="10000"/>
                  </a:ext>
                </a:extLst>
              </a:tr>
              <a:tr h="1108708">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問題三：</a:t>
                      </a:r>
                    </a:p>
                  </a:txBody>
                  <a:tcPr anchor="ctr"/>
                </a:tc>
                <a:extLst>
                  <a:ext uri="{0D108BD9-81ED-4DB2-BD59-A6C34878D82A}">
                    <a16:rowId xmlns:a16="http://schemas.microsoft.com/office/drawing/2014/main" val="10001"/>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執行中</a:t>
                      </a:r>
                    </a:p>
                  </a:txBody>
                  <a:tcPr anchor="ctr">
                    <a:solidFill>
                      <a:schemeClr val="accent4"/>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節能減碳執行做法與內容</a:t>
                      </a:r>
                    </a:p>
                  </a:txBody>
                  <a:tcPr>
                    <a:solidFill>
                      <a:schemeClr val="accent4"/>
                    </a:solidFill>
                  </a:tcPr>
                </a:tc>
                <a:extLst>
                  <a:ext uri="{0D108BD9-81ED-4DB2-BD59-A6C34878D82A}">
                    <a16:rowId xmlns:a16="http://schemas.microsoft.com/office/drawing/2014/main" val="10002"/>
                  </a:ext>
                </a:extLst>
              </a:tr>
              <a:tr h="1298194">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做法三：</a:t>
                      </a:r>
                    </a:p>
                  </a:txBody>
                  <a:tcPr anchor="ctr"/>
                </a:tc>
                <a:extLst>
                  <a:ext uri="{0D108BD9-81ED-4DB2-BD59-A6C34878D82A}">
                    <a16:rowId xmlns:a16="http://schemas.microsoft.com/office/drawing/2014/main" val="10003"/>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執行後</a:t>
                      </a:r>
                    </a:p>
                  </a:txBody>
                  <a:tcPr anchor="ctr">
                    <a:solidFill>
                      <a:schemeClr val="accent5"/>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預期成果與效益</a:t>
                      </a:r>
                    </a:p>
                  </a:txBody>
                  <a:tcPr>
                    <a:solidFill>
                      <a:schemeClr val="accent5"/>
                    </a:solidFill>
                  </a:tcPr>
                </a:tc>
                <a:extLst>
                  <a:ext uri="{0D108BD9-81ED-4DB2-BD59-A6C34878D82A}">
                    <a16:rowId xmlns:a16="http://schemas.microsoft.com/office/drawing/2014/main" val="10004"/>
                  </a:ext>
                </a:extLst>
              </a:tr>
              <a:tr h="1501743">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量化效益：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質化效益：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zh-TW" altLang="en-US" sz="1400">
                        <a:solidFill>
                          <a:schemeClr val="bg1">
                            <a:lumMod val="50000"/>
                          </a:schemeClr>
                        </a:solidFill>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5"/>
                  </a:ext>
                </a:extLst>
              </a:tr>
            </a:tbl>
          </a:graphicData>
        </a:graphic>
      </p:graphicFrame>
      <p:sp>
        <p:nvSpPr>
          <p:cNvPr id="7" name="圓角矩形圖說文字 6"/>
          <p:cNvSpPr/>
          <p:nvPr/>
        </p:nvSpPr>
        <p:spPr>
          <a:xfrm>
            <a:off x="2483768" y="3176972"/>
            <a:ext cx="4392488" cy="1080120"/>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應具體說明需政府投入輔導資源理由。</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條列式表達，內容請具體。</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需說明落實節能減碳做法為何。</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務必依「執行前問題」，逐條對應執行作法。</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8" name="圓角矩形圖說文字 7"/>
          <p:cNvSpPr/>
          <p:nvPr/>
        </p:nvSpPr>
        <p:spPr>
          <a:xfrm>
            <a:off x="2483768" y="1772816"/>
            <a:ext cx="4392488" cy="86409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政府政策的規範</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國際趨勢</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面臨的問題</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10" name="矩形 9"/>
          <p:cNvSpPr/>
          <p:nvPr/>
        </p:nvSpPr>
        <p:spPr>
          <a:xfrm>
            <a:off x="251520" y="837352"/>
            <a:ext cx="4012638" cy="356893"/>
          </a:xfrm>
          <a:prstGeom prst="rect">
            <a:avLst/>
          </a:prstGeom>
        </p:spPr>
        <p:txBody>
          <a:bodyPr wrap="none">
            <a:spAutoFit/>
          </a:bodyPr>
          <a:lstStyle/>
          <a:p>
            <a:pPr algn="ctr">
              <a:lnSpc>
                <a:spcPts val="2200"/>
              </a:lnSpc>
            </a:pPr>
            <a:r>
              <a:rPr lang="zh-TW" altLang="en-US" b="1" kern="100" dirty="0">
                <a:latin typeface="微軟正黑體" panose="020B0604030504040204" pitchFamily="34" charset="-120"/>
                <a:ea typeface="微軟正黑體" panose="020B0604030504040204" pitchFamily="34" charset="-120"/>
              </a:rPr>
              <a:t>三、合作提案中小企業</a:t>
            </a:r>
            <a:r>
              <a:rPr lang="en-US" altLang="zh-TW" b="1" kern="100" dirty="0">
                <a:latin typeface="微軟正黑體" panose="020B0604030504040204" pitchFamily="34" charset="-120"/>
                <a:ea typeface="微軟正黑體" panose="020B0604030504040204" pitchFamily="34" charset="-120"/>
              </a:rPr>
              <a:t>(</a:t>
            </a:r>
            <a:r>
              <a:rPr lang="zh-TW" altLang="en-US" b="1" kern="100" dirty="0">
                <a:latin typeface="微軟正黑體" panose="020B0604030504040204" pitchFamily="34" charset="-120"/>
                <a:ea typeface="微軟正黑體" panose="020B0604030504040204" pitchFamily="34" charset="-120"/>
              </a:rPr>
              <a:t>二</a:t>
            </a:r>
            <a:r>
              <a:rPr lang="en-US" altLang="zh-TW" b="1" kern="100" dirty="0">
                <a:latin typeface="微軟正黑體" panose="020B0604030504040204" pitchFamily="34" charset="-120"/>
                <a:ea typeface="微軟正黑體" panose="020B0604030504040204" pitchFamily="34" charset="-120"/>
              </a:rPr>
              <a:t>)OOOOOO</a:t>
            </a:r>
            <a:endParaRPr lang="zh-TW" altLang="en-US" b="1" kern="100" dirty="0">
              <a:latin typeface="微軟正黑體" panose="020B0604030504040204" pitchFamily="34" charset="-120"/>
              <a:ea typeface="微軟正黑體" panose="020B0604030504040204" pitchFamily="34" charset="-120"/>
            </a:endParaRPr>
          </a:p>
        </p:txBody>
      </p:sp>
      <p:sp>
        <p:nvSpPr>
          <p:cNvPr id="11" name="圓角矩形圖說文字 10"/>
          <p:cNvSpPr/>
          <p:nvPr/>
        </p:nvSpPr>
        <p:spPr>
          <a:xfrm>
            <a:off x="4558680" y="867861"/>
            <a:ext cx="4392488" cy="32554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請填合作單位名稱</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
        <p:nvSpPr>
          <p:cNvPr id="3" name="圓角矩形圖說文字 8">
            <a:extLst>
              <a:ext uri="{FF2B5EF4-FFF2-40B4-BE49-F238E27FC236}">
                <a16:creationId xmlns:a16="http://schemas.microsoft.com/office/drawing/2014/main" id="{23677144-CACA-900F-509F-94C86FDAE0FD}"/>
              </a:ext>
            </a:extLst>
          </p:cNvPr>
          <p:cNvSpPr/>
          <p:nvPr/>
        </p:nvSpPr>
        <p:spPr>
          <a:xfrm>
            <a:off x="2261419" y="4886926"/>
            <a:ext cx="6631061" cy="1368152"/>
          </a:xfrm>
          <a:prstGeom prst="wedgeRoundRectCallout">
            <a:avLst>
              <a:gd name="adj1" fmla="val -55179"/>
              <a:gd name="adj2" fmla="val -14646"/>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lnSpc>
                <a:spcPts val="2000"/>
              </a:lnSpc>
              <a:buFont typeface="Arial" panose="020B0604020202020204" pitchFamily="34" charset="0"/>
              <a:buChar char="•"/>
            </a:pPr>
            <a:r>
              <a:rPr lang="zh-TW" altLang="en-US" sz="1600" b="1" dirty="0">
                <a:solidFill>
                  <a:srgbClr val="FF0000"/>
                </a:solidFill>
                <a:latin typeface="微軟正黑體" panose="020B0604030504040204" pitchFamily="34" charset="-120"/>
                <a:ea typeface="微軟正黑體" panose="020B0604030504040204" pitchFamily="34" charset="-120"/>
              </a:rPr>
              <a:t>每案低碳產品或低碳服務模式至少</a:t>
            </a:r>
            <a:r>
              <a:rPr lang="en-US" altLang="zh-TW" sz="1600" b="1" dirty="0">
                <a:solidFill>
                  <a:srgbClr val="FF0000"/>
                </a:solidFill>
                <a:latin typeface="微軟正黑體" panose="020B0604030504040204" pitchFamily="34" charset="-120"/>
                <a:ea typeface="微軟正黑體" panose="020B0604030504040204" pitchFamily="34" charset="-120"/>
              </a:rPr>
              <a:t>1</a:t>
            </a:r>
            <a:r>
              <a:rPr lang="zh-TW" altLang="en-US" sz="1600" b="1" dirty="0">
                <a:solidFill>
                  <a:srgbClr val="FF0000"/>
                </a:solidFill>
                <a:latin typeface="微軟正黑體" panose="020B0604030504040204" pitchFamily="34" charset="-120"/>
                <a:ea typeface="微軟正黑體" panose="020B0604030504040204" pitchFamily="34" charset="-120"/>
              </a:rPr>
              <a:t>項，每家必填量化效益</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獲得訂單、實質減碳量</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、其他自訂量化指標</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質化效益</a:t>
            </a:r>
            <a:endParaRPr lang="en-US" altLang="zh-TW" sz="1600" b="1" dirty="0">
              <a:solidFill>
                <a:srgbClr val="FF00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整體體系提升效益說明</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其他環保面、社會面、經濟面示範績效</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48100602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二、計畫目標與執行內容</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8</a:t>
            </a:fld>
            <a:endParaRPr lang="zh-TW" altLang="en-US"/>
          </a:p>
        </p:txBody>
      </p:sp>
      <p:graphicFrame>
        <p:nvGraphicFramePr>
          <p:cNvPr id="6" name="表格 5"/>
          <p:cNvGraphicFramePr>
            <a:graphicFrameLocks noGrp="1"/>
          </p:cNvGraphicFramePr>
          <p:nvPr>
            <p:extLst>
              <p:ext uri="{D42A27DB-BD31-4B8C-83A1-F6EECF244321}">
                <p14:modId xmlns:p14="http://schemas.microsoft.com/office/powerpoint/2010/main" val="1258296324"/>
              </p:ext>
            </p:extLst>
          </p:nvPr>
        </p:nvGraphicFramePr>
        <p:xfrm>
          <a:off x="251520" y="1211173"/>
          <a:ext cx="8640960" cy="5043905"/>
        </p:xfrm>
        <a:graphic>
          <a:graphicData uri="http://schemas.openxmlformats.org/drawingml/2006/table">
            <a:tbl>
              <a:tblPr firstRow="1" bandRow="1">
                <a:tableStyleId>{5940675A-B579-460E-94D1-54222C63F5DA}</a:tableStyleId>
              </a:tblPr>
              <a:tblGrid>
                <a:gridCol w="432048">
                  <a:extLst>
                    <a:ext uri="{9D8B030D-6E8A-4147-A177-3AD203B41FA5}">
                      <a16:colId xmlns:a16="http://schemas.microsoft.com/office/drawing/2014/main" val="20000"/>
                    </a:ext>
                  </a:extLst>
                </a:gridCol>
                <a:gridCol w="8208912">
                  <a:extLst>
                    <a:ext uri="{9D8B030D-6E8A-4147-A177-3AD203B41FA5}">
                      <a16:colId xmlns:a16="http://schemas.microsoft.com/office/drawing/2014/main" val="20001"/>
                    </a:ext>
                  </a:extLst>
                </a:gridCol>
              </a:tblGrid>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執行前</a:t>
                      </a:r>
                    </a:p>
                  </a:txBody>
                  <a:tcPr anchor="ctr">
                    <a:solidFill>
                      <a:schemeClr val="accent3"/>
                    </a:solidFill>
                  </a:tcPr>
                </a:tc>
                <a:tc>
                  <a:txBody>
                    <a:bodyPr/>
                    <a:lstStyle/>
                    <a:p>
                      <a:pPr algn="ctr"/>
                      <a:r>
                        <a:rPr lang="zh-TW" altLang="en-US" sz="1800" b="1">
                          <a:latin typeface="微軟正黑體" panose="020B0604030504040204" pitchFamily="34" charset="-120"/>
                          <a:ea typeface="微軟正黑體" panose="020B0604030504040204" pitchFamily="34" charset="-120"/>
                        </a:rPr>
                        <a:t>面臨的問題與挑戰</a:t>
                      </a:r>
                    </a:p>
                  </a:txBody>
                  <a:tcPr>
                    <a:solidFill>
                      <a:schemeClr val="accent3"/>
                    </a:solidFill>
                  </a:tcPr>
                </a:tc>
                <a:extLst>
                  <a:ext uri="{0D108BD9-81ED-4DB2-BD59-A6C34878D82A}">
                    <a16:rowId xmlns:a16="http://schemas.microsoft.com/office/drawing/2014/main" val="10000"/>
                  </a:ext>
                </a:extLst>
              </a:tr>
              <a:tr h="1108708">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問題三：</a:t>
                      </a:r>
                    </a:p>
                  </a:txBody>
                  <a:tcPr anchor="ctr"/>
                </a:tc>
                <a:extLst>
                  <a:ext uri="{0D108BD9-81ED-4DB2-BD59-A6C34878D82A}">
                    <a16:rowId xmlns:a16="http://schemas.microsoft.com/office/drawing/2014/main" val="10001"/>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執行中</a:t>
                      </a:r>
                    </a:p>
                  </a:txBody>
                  <a:tcPr anchor="ctr">
                    <a:solidFill>
                      <a:schemeClr val="accent4"/>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節能減碳執行做法與內容</a:t>
                      </a:r>
                    </a:p>
                  </a:txBody>
                  <a:tcPr>
                    <a:solidFill>
                      <a:schemeClr val="accent4"/>
                    </a:solidFill>
                  </a:tcPr>
                </a:tc>
                <a:extLst>
                  <a:ext uri="{0D108BD9-81ED-4DB2-BD59-A6C34878D82A}">
                    <a16:rowId xmlns:a16="http://schemas.microsoft.com/office/drawing/2014/main" val="10002"/>
                  </a:ext>
                </a:extLst>
              </a:tr>
              <a:tr h="1298194">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做法三：</a:t>
                      </a:r>
                    </a:p>
                  </a:txBody>
                  <a:tcPr anchor="ctr"/>
                </a:tc>
                <a:extLst>
                  <a:ext uri="{0D108BD9-81ED-4DB2-BD59-A6C34878D82A}">
                    <a16:rowId xmlns:a16="http://schemas.microsoft.com/office/drawing/2014/main" val="10003"/>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執行後</a:t>
                      </a:r>
                    </a:p>
                  </a:txBody>
                  <a:tcPr anchor="ctr">
                    <a:solidFill>
                      <a:schemeClr val="accent5"/>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預期成果與效益</a:t>
                      </a:r>
                    </a:p>
                  </a:txBody>
                  <a:tcPr>
                    <a:solidFill>
                      <a:schemeClr val="accent5"/>
                    </a:solidFill>
                  </a:tcPr>
                </a:tc>
                <a:extLst>
                  <a:ext uri="{0D108BD9-81ED-4DB2-BD59-A6C34878D82A}">
                    <a16:rowId xmlns:a16="http://schemas.microsoft.com/office/drawing/2014/main" val="10004"/>
                  </a:ext>
                </a:extLst>
              </a:tr>
              <a:tr h="1501743">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量化效益：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質化效益：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zh-TW" altLang="en-US" sz="1400">
                        <a:solidFill>
                          <a:schemeClr val="bg1">
                            <a:lumMod val="50000"/>
                          </a:schemeClr>
                        </a:solidFill>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5"/>
                  </a:ext>
                </a:extLst>
              </a:tr>
            </a:tbl>
          </a:graphicData>
        </a:graphic>
      </p:graphicFrame>
      <p:sp>
        <p:nvSpPr>
          <p:cNvPr id="7" name="圓角矩形圖說文字 6"/>
          <p:cNvSpPr/>
          <p:nvPr/>
        </p:nvSpPr>
        <p:spPr>
          <a:xfrm>
            <a:off x="2483768" y="3176972"/>
            <a:ext cx="4392488" cy="1080120"/>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應具體說明需政府投入輔導資源理由。</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條列式表達，內容請具體。</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需說明落實節能減碳做法為何。</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務必依「執行前問題」，逐條對應執行作法。</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8" name="圓角矩形圖說文字 7"/>
          <p:cNvSpPr/>
          <p:nvPr/>
        </p:nvSpPr>
        <p:spPr>
          <a:xfrm>
            <a:off x="2483768" y="1772816"/>
            <a:ext cx="4392488" cy="86409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政府政策的規範</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國際趨勢</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面臨的問題</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9" name="圓角矩形圖說文字 8"/>
          <p:cNvSpPr/>
          <p:nvPr/>
        </p:nvSpPr>
        <p:spPr>
          <a:xfrm>
            <a:off x="2261419" y="4886926"/>
            <a:ext cx="6631061" cy="1368152"/>
          </a:xfrm>
          <a:prstGeom prst="wedgeRoundRectCallout">
            <a:avLst>
              <a:gd name="adj1" fmla="val -52658"/>
              <a:gd name="adj2" fmla="val -15365"/>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lnSpc>
                <a:spcPts val="2000"/>
              </a:lnSpc>
              <a:buFont typeface="Arial" panose="020B0604020202020204" pitchFamily="34" charset="0"/>
              <a:buChar char="•"/>
            </a:pPr>
            <a:r>
              <a:rPr lang="zh-TW" altLang="en-US" sz="1600" b="1" dirty="0">
                <a:solidFill>
                  <a:srgbClr val="FF0000"/>
                </a:solidFill>
                <a:latin typeface="微軟正黑體" panose="020B0604030504040204" pitchFamily="34" charset="-120"/>
                <a:ea typeface="微軟正黑體" panose="020B0604030504040204" pitchFamily="34" charset="-120"/>
              </a:rPr>
              <a:t>每案低碳產品或低碳服務模式至少</a:t>
            </a:r>
            <a:r>
              <a:rPr lang="en-US" altLang="zh-TW" sz="1600" b="1" dirty="0">
                <a:solidFill>
                  <a:srgbClr val="FF0000"/>
                </a:solidFill>
                <a:latin typeface="微軟正黑體" panose="020B0604030504040204" pitchFamily="34" charset="-120"/>
                <a:ea typeface="微軟正黑體" panose="020B0604030504040204" pitchFamily="34" charset="-120"/>
              </a:rPr>
              <a:t>1</a:t>
            </a:r>
            <a:r>
              <a:rPr lang="zh-TW" altLang="en-US" sz="1600" b="1" dirty="0">
                <a:solidFill>
                  <a:srgbClr val="FF0000"/>
                </a:solidFill>
                <a:latin typeface="微軟正黑體" panose="020B0604030504040204" pitchFamily="34" charset="-120"/>
                <a:ea typeface="微軟正黑體" panose="020B0604030504040204" pitchFamily="34" charset="-120"/>
              </a:rPr>
              <a:t>項，每家必填量化效益</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獲得訂單、實質減碳量</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、其他自訂量化指標</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質化效益</a:t>
            </a:r>
            <a:endParaRPr lang="en-US" altLang="zh-TW" sz="1600" b="1" dirty="0">
              <a:solidFill>
                <a:srgbClr val="FF00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整體體系提升效益說明</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其他環保面、社會面、經濟面示範績效</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
        <p:nvSpPr>
          <p:cNvPr id="10" name="矩形 9"/>
          <p:cNvSpPr/>
          <p:nvPr/>
        </p:nvSpPr>
        <p:spPr>
          <a:xfrm>
            <a:off x="251520" y="859660"/>
            <a:ext cx="4012638" cy="356893"/>
          </a:xfrm>
          <a:prstGeom prst="rect">
            <a:avLst/>
          </a:prstGeom>
        </p:spPr>
        <p:txBody>
          <a:bodyPr wrap="none">
            <a:spAutoFit/>
          </a:bodyPr>
          <a:lstStyle/>
          <a:p>
            <a:pPr algn="ctr">
              <a:lnSpc>
                <a:spcPts val="2200"/>
              </a:lnSpc>
            </a:pPr>
            <a:r>
              <a:rPr lang="zh-TW" altLang="en-US" b="1" kern="100" dirty="0">
                <a:latin typeface="微軟正黑體" panose="020B0604030504040204" pitchFamily="34" charset="-120"/>
                <a:ea typeface="微軟正黑體" panose="020B0604030504040204" pitchFamily="34" charset="-120"/>
              </a:rPr>
              <a:t>四、合作提案中小企業</a:t>
            </a:r>
            <a:r>
              <a:rPr lang="en-US" altLang="zh-TW" b="1" kern="100" dirty="0">
                <a:latin typeface="微軟正黑體" panose="020B0604030504040204" pitchFamily="34" charset="-120"/>
                <a:ea typeface="微軟正黑體" panose="020B0604030504040204" pitchFamily="34" charset="-120"/>
              </a:rPr>
              <a:t>(</a:t>
            </a:r>
            <a:r>
              <a:rPr lang="zh-TW" altLang="en-US" b="1" kern="100" dirty="0">
                <a:latin typeface="微軟正黑體" panose="020B0604030504040204" pitchFamily="34" charset="-120"/>
                <a:ea typeface="微軟正黑體" panose="020B0604030504040204" pitchFamily="34" charset="-120"/>
              </a:rPr>
              <a:t>三</a:t>
            </a:r>
            <a:r>
              <a:rPr lang="en-US" altLang="zh-TW" b="1" kern="100" dirty="0">
                <a:latin typeface="微軟正黑體" panose="020B0604030504040204" pitchFamily="34" charset="-120"/>
                <a:ea typeface="微軟正黑體" panose="020B0604030504040204" pitchFamily="34" charset="-120"/>
              </a:rPr>
              <a:t>)OOOOOO</a:t>
            </a:r>
            <a:endParaRPr lang="zh-TW" altLang="en-US" b="1" kern="100" dirty="0">
              <a:latin typeface="微軟正黑體" panose="020B0604030504040204" pitchFamily="34" charset="-120"/>
              <a:ea typeface="微軟正黑體" panose="020B0604030504040204" pitchFamily="34" charset="-120"/>
            </a:endParaRPr>
          </a:p>
        </p:txBody>
      </p:sp>
      <p:sp>
        <p:nvSpPr>
          <p:cNvPr id="11" name="圓角矩形圖說文字 10"/>
          <p:cNvSpPr/>
          <p:nvPr/>
        </p:nvSpPr>
        <p:spPr>
          <a:xfrm>
            <a:off x="4751512" y="859660"/>
            <a:ext cx="4392488" cy="32554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請填合作單位名稱</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5962314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fontScale="90000"/>
          </a:bodyPr>
          <a:lstStyle/>
          <a:p>
            <a:r>
              <a:rPr lang="zh-TW" altLang="en-US"/>
              <a:t>二、計畫目標與執行內容</a:t>
            </a:r>
          </a:p>
        </p:txBody>
      </p:sp>
      <p:sp>
        <p:nvSpPr>
          <p:cNvPr id="4" name="投影片編號版面配置區 3"/>
          <p:cNvSpPr>
            <a:spLocks noGrp="1"/>
          </p:cNvSpPr>
          <p:nvPr>
            <p:ph type="sldNum" sz="quarter" idx="12"/>
          </p:nvPr>
        </p:nvSpPr>
        <p:spPr/>
        <p:txBody>
          <a:bodyPr/>
          <a:lstStyle/>
          <a:p>
            <a:fld id="{73223D1E-4C2A-4DC2-9A2B-E1865257190C}" type="slidenum">
              <a:rPr lang="zh-TW" altLang="en-US" smtClean="0"/>
              <a:pPr/>
              <a:t>9</a:t>
            </a:fld>
            <a:endParaRPr lang="zh-TW" altLang="en-US"/>
          </a:p>
        </p:txBody>
      </p:sp>
      <p:graphicFrame>
        <p:nvGraphicFramePr>
          <p:cNvPr id="6" name="表格 5"/>
          <p:cNvGraphicFramePr>
            <a:graphicFrameLocks noGrp="1"/>
          </p:cNvGraphicFramePr>
          <p:nvPr>
            <p:extLst>
              <p:ext uri="{D42A27DB-BD31-4B8C-83A1-F6EECF244321}">
                <p14:modId xmlns:p14="http://schemas.microsoft.com/office/powerpoint/2010/main" val="3430669163"/>
              </p:ext>
            </p:extLst>
          </p:nvPr>
        </p:nvGraphicFramePr>
        <p:xfrm>
          <a:off x="251520" y="1211173"/>
          <a:ext cx="8640960" cy="5043905"/>
        </p:xfrm>
        <a:graphic>
          <a:graphicData uri="http://schemas.openxmlformats.org/drawingml/2006/table">
            <a:tbl>
              <a:tblPr firstRow="1" bandRow="1">
                <a:tableStyleId>{5940675A-B579-460E-94D1-54222C63F5DA}</a:tableStyleId>
              </a:tblPr>
              <a:tblGrid>
                <a:gridCol w="432048">
                  <a:extLst>
                    <a:ext uri="{9D8B030D-6E8A-4147-A177-3AD203B41FA5}">
                      <a16:colId xmlns:a16="http://schemas.microsoft.com/office/drawing/2014/main" val="20000"/>
                    </a:ext>
                  </a:extLst>
                </a:gridCol>
                <a:gridCol w="8208912">
                  <a:extLst>
                    <a:ext uri="{9D8B030D-6E8A-4147-A177-3AD203B41FA5}">
                      <a16:colId xmlns:a16="http://schemas.microsoft.com/office/drawing/2014/main" val="20001"/>
                    </a:ext>
                  </a:extLst>
                </a:gridCol>
              </a:tblGrid>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執行前</a:t>
                      </a:r>
                    </a:p>
                  </a:txBody>
                  <a:tcPr anchor="ctr">
                    <a:solidFill>
                      <a:schemeClr val="accent3"/>
                    </a:solidFill>
                  </a:tcPr>
                </a:tc>
                <a:tc>
                  <a:txBody>
                    <a:bodyPr/>
                    <a:lstStyle/>
                    <a:p>
                      <a:pPr algn="ctr"/>
                      <a:r>
                        <a:rPr lang="zh-TW" altLang="en-US" sz="1800" b="1">
                          <a:latin typeface="微軟正黑體" panose="020B0604030504040204" pitchFamily="34" charset="-120"/>
                          <a:ea typeface="微軟正黑體" panose="020B0604030504040204" pitchFamily="34" charset="-120"/>
                        </a:rPr>
                        <a:t>面臨的問題與挑戰</a:t>
                      </a:r>
                    </a:p>
                  </a:txBody>
                  <a:tcPr>
                    <a:solidFill>
                      <a:schemeClr val="accent3"/>
                    </a:solidFill>
                  </a:tcPr>
                </a:tc>
                <a:extLst>
                  <a:ext uri="{0D108BD9-81ED-4DB2-BD59-A6C34878D82A}">
                    <a16:rowId xmlns:a16="http://schemas.microsoft.com/office/drawing/2014/main" val="10000"/>
                  </a:ext>
                </a:extLst>
              </a:tr>
              <a:tr h="1108708">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問題三：</a:t>
                      </a:r>
                    </a:p>
                  </a:txBody>
                  <a:tcPr anchor="ctr"/>
                </a:tc>
                <a:extLst>
                  <a:ext uri="{0D108BD9-81ED-4DB2-BD59-A6C34878D82A}">
                    <a16:rowId xmlns:a16="http://schemas.microsoft.com/office/drawing/2014/main" val="10001"/>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執行中</a:t>
                      </a:r>
                    </a:p>
                  </a:txBody>
                  <a:tcPr anchor="ctr">
                    <a:solidFill>
                      <a:schemeClr val="accent4"/>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節能減碳執行做法與內容</a:t>
                      </a:r>
                    </a:p>
                  </a:txBody>
                  <a:tcPr>
                    <a:solidFill>
                      <a:schemeClr val="accent4"/>
                    </a:solidFill>
                  </a:tcPr>
                </a:tc>
                <a:extLst>
                  <a:ext uri="{0D108BD9-81ED-4DB2-BD59-A6C34878D82A}">
                    <a16:rowId xmlns:a16="http://schemas.microsoft.com/office/drawing/2014/main" val="10002"/>
                  </a:ext>
                </a:extLst>
              </a:tr>
              <a:tr h="1298194">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做法一：</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做法二：</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做法三：</a:t>
                      </a:r>
                    </a:p>
                  </a:txBody>
                  <a:tcPr anchor="ctr"/>
                </a:tc>
                <a:extLst>
                  <a:ext uri="{0D108BD9-81ED-4DB2-BD59-A6C34878D82A}">
                    <a16:rowId xmlns:a16="http://schemas.microsoft.com/office/drawing/2014/main" val="10003"/>
                  </a:ext>
                </a:extLst>
              </a:tr>
              <a:tr h="378420">
                <a:tc rowSpan="2">
                  <a:txBody>
                    <a:bodyPr/>
                    <a:lstStyle/>
                    <a:p>
                      <a:pPr algn="ctr"/>
                      <a:r>
                        <a:rPr lang="zh-TW" altLang="en-US" sz="1600" b="1">
                          <a:latin typeface="微軟正黑體" panose="020B0604030504040204" pitchFamily="34" charset="-120"/>
                          <a:ea typeface="微軟正黑體" panose="020B0604030504040204" pitchFamily="34" charset="-120"/>
                        </a:rPr>
                        <a:t>執行後</a:t>
                      </a:r>
                    </a:p>
                  </a:txBody>
                  <a:tcPr anchor="ctr">
                    <a:solidFill>
                      <a:schemeClr val="accent5"/>
                    </a:solidFill>
                  </a:tcPr>
                </a:tc>
                <a:tc>
                  <a:txBody>
                    <a:bodyPr/>
                    <a:lstStyle/>
                    <a:p>
                      <a:pPr marL="0" algn="ctr" defTabSz="914400" rtl="0" eaLnBrk="1" latinLnBrk="0" hangingPunct="1"/>
                      <a:r>
                        <a:rPr lang="zh-TW" altLang="en-US" sz="1800" b="1" kern="1200">
                          <a:solidFill>
                            <a:schemeClr val="tx1"/>
                          </a:solidFill>
                          <a:latin typeface="微軟正黑體" panose="020B0604030504040204" pitchFamily="34" charset="-120"/>
                          <a:ea typeface="微軟正黑體" panose="020B0604030504040204" pitchFamily="34" charset="-120"/>
                          <a:cs typeface="+mn-cs"/>
                        </a:rPr>
                        <a:t>預期成果與效益</a:t>
                      </a:r>
                    </a:p>
                  </a:txBody>
                  <a:tcPr>
                    <a:solidFill>
                      <a:schemeClr val="accent5"/>
                    </a:solidFill>
                  </a:tcPr>
                </a:tc>
                <a:extLst>
                  <a:ext uri="{0D108BD9-81ED-4DB2-BD59-A6C34878D82A}">
                    <a16:rowId xmlns:a16="http://schemas.microsoft.com/office/drawing/2014/main" val="10004"/>
                  </a:ext>
                </a:extLst>
              </a:tr>
              <a:tr h="1501743">
                <a:tc vMerge="1">
                  <a:txBody>
                    <a:bodyPr/>
                    <a:lstStyle/>
                    <a:p>
                      <a:endParaRPr lang="zh-TW" altLang="en-US"/>
                    </a:p>
                  </a:txBody>
                  <a:tcPr/>
                </a:tc>
                <a:tc>
                  <a:txBody>
                    <a:bodyPr/>
                    <a:lstStyle/>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量化效益：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r>
                        <a:rPr lang="zh-TW" altLang="en-US" sz="1400">
                          <a:latin typeface="微軟正黑體" panose="020B0604030504040204" pitchFamily="34" charset="-120"/>
                          <a:ea typeface="微軟正黑體" panose="020B0604030504040204" pitchFamily="34" charset="-120"/>
                        </a:rPr>
                        <a:t>質化效益：</a:t>
                      </a:r>
                      <a:endParaRPr lang="en-US" altLang="zh-TW" sz="1400">
                        <a:latin typeface="微軟正黑體" panose="020B0604030504040204" pitchFamily="34" charset="-120"/>
                        <a:ea typeface="微軟正黑體" panose="020B0604030504040204" pitchFamily="34" charset="-120"/>
                      </a:endParaRPr>
                    </a:p>
                    <a:p>
                      <a:pPr marL="285750" indent="-285750">
                        <a:buFont typeface="Arial" panose="020B0604020202020204" pitchFamily="34" charset="0"/>
                        <a:buChar char="•"/>
                      </a:pPr>
                      <a:endParaRPr lang="zh-TW" altLang="en-US" sz="1400">
                        <a:solidFill>
                          <a:schemeClr val="bg1">
                            <a:lumMod val="50000"/>
                          </a:schemeClr>
                        </a:solidFill>
                        <a:latin typeface="微軟正黑體" panose="020B0604030504040204" pitchFamily="34" charset="-120"/>
                        <a:ea typeface="微軟正黑體" panose="020B0604030504040204" pitchFamily="34" charset="-120"/>
                      </a:endParaRPr>
                    </a:p>
                  </a:txBody>
                  <a:tcPr/>
                </a:tc>
                <a:extLst>
                  <a:ext uri="{0D108BD9-81ED-4DB2-BD59-A6C34878D82A}">
                    <a16:rowId xmlns:a16="http://schemas.microsoft.com/office/drawing/2014/main" val="10005"/>
                  </a:ext>
                </a:extLst>
              </a:tr>
            </a:tbl>
          </a:graphicData>
        </a:graphic>
      </p:graphicFrame>
      <p:sp>
        <p:nvSpPr>
          <p:cNvPr id="7" name="圓角矩形圖說文字 6"/>
          <p:cNvSpPr/>
          <p:nvPr/>
        </p:nvSpPr>
        <p:spPr>
          <a:xfrm>
            <a:off x="2483768" y="3176972"/>
            <a:ext cx="4392488" cy="1080120"/>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應具體說明需政府投入輔導資源理由。</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條列式表達，內容請具體。</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需說明落實節能減碳做法為何。</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18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務必依「執行前問題」，逐條對應執行作法。</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8" name="圓角矩形圖說文字 7"/>
          <p:cNvSpPr/>
          <p:nvPr/>
        </p:nvSpPr>
        <p:spPr>
          <a:xfrm>
            <a:off x="2483768" y="1772816"/>
            <a:ext cx="4392488" cy="86409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政府政策的規範</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國際趨勢</a:t>
            </a:r>
            <a:endParaRPr lang="en-US" altLang="zh-TW" sz="1600">
              <a:solidFill>
                <a:srgbClr val="FF6600"/>
              </a:solidFill>
              <a:latin typeface="微軟正黑體" panose="020B0604030504040204" pitchFamily="34" charset="-120"/>
              <a:ea typeface="微軟正黑體" panose="020B0604030504040204" pitchFamily="34" charset="-120"/>
            </a:endParaRPr>
          </a:p>
          <a:p>
            <a:pPr marL="171450" indent="-171450">
              <a:lnSpc>
                <a:spcPts val="2000"/>
              </a:lnSpc>
              <a:buFont typeface="Arial" panose="020B0604020202020204" pitchFamily="34" charset="0"/>
              <a:buChar char="•"/>
            </a:pPr>
            <a:r>
              <a:rPr lang="zh-TW" altLang="en-US" sz="1600">
                <a:solidFill>
                  <a:srgbClr val="FF6600"/>
                </a:solidFill>
                <a:latin typeface="微軟正黑體" panose="020B0604030504040204" pitchFamily="34" charset="-120"/>
                <a:ea typeface="微軟正黑體" panose="020B0604030504040204" pitchFamily="34" charset="-120"/>
              </a:rPr>
              <a:t>面臨的問題</a:t>
            </a:r>
            <a:endParaRPr lang="en-US" altLang="zh-TW" sz="1600">
              <a:solidFill>
                <a:srgbClr val="FF6600"/>
              </a:solidFill>
              <a:latin typeface="微軟正黑體" panose="020B0604030504040204" pitchFamily="34" charset="-120"/>
              <a:ea typeface="微軟正黑體" panose="020B0604030504040204" pitchFamily="34" charset="-120"/>
            </a:endParaRPr>
          </a:p>
        </p:txBody>
      </p:sp>
      <p:sp>
        <p:nvSpPr>
          <p:cNvPr id="10" name="矩形 9"/>
          <p:cNvSpPr/>
          <p:nvPr/>
        </p:nvSpPr>
        <p:spPr>
          <a:xfrm>
            <a:off x="192832" y="836514"/>
            <a:ext cx="4012638" cy="356893"/>
          </a:xfrm>
          <a:prstGeom prst="rect">
            <a:avLst/>
          </a:prstGeom>
        </p:spPr>
        <p:txBody>
          <a:bodyPr wrap="none">
            <a:spAutoFit/>
          </a:bodyPr>
          <a:lstStyle/>
          <a:p>
            <a:pPr algn="ctr">
              <a:lnSpc>
                <a:spcPts val="2200"/>
              </a:lnSpc>
            </a:pPr>
            <a:r>
              <a:rPr lang="zh-TW" altLang="en-US" b="1" kern="100" dirty="0">
                <a:latin typeface="微軟正黑體" panose="020B0604030504040204" pitchFamily="34" charset="-120"/>
                <a:ea typeface="微軟正黑體" panose="020B0604030504040204" pitchFamily="34" charset="-120"/>
              </a:rPr>
              <a:t>五、合作提案中小企業</a:t>
            </a:r>
            <a:r>
              <a:rPr lang="en-US" altLang="zh-TW" b="1" kern="100" dirty="0">
                <a:latin typeface="微軟正黑體" panose="020B0604030504040204" pitchFamily="34" charset="-120"/>
                <a:ea typeface="微軟正黑體" panose="020B0604030504040204" pitchFamily="34" charset="-120"/>
              </a:rPr>
              <a:t>(</a:t>
            </a:r>
            <a:r>
              <a:rPr lang="zh-TW" altLang="en-US" b="1" kern="100" dirty="0">
                <a:latin typeface="微軟正黑體" panose="020B0604030504040204" pitchFamily="34" charset="-120"/>
                <a:ea typeface="微軟正黑體" panose="020B0604030504040204" pitchFamily="34" charset="-120"/>
              </a:rPr>
              <a:t>四</a:t>
            </a:r>
            <a:r>
              <a:rPr lang="en-US" altLang="zh-TW" b="1" kern="100" dirty="0">
                <a:latin typeface="微軟正黑體" panose="020B0604030504040204" pitchFamily="34" charset="-120"/>
                <a:ea typeface="微軟正黑體" panose="020B0604030504040204" pitchFamily="34" charset="-120"/>
              </a:rPr>
              <a:t>)OOOOOO</a:t>
            </a:r>
            <a:endParaRPr lang="zh-TW" altLang="en-US" b="1" kern="100" dirty="0">
              <a:latin typeface="微軟正黑體" panose="020B0604030504040204" pitchFamily="34" charset="-120"/>
              <a:ea typeface="微軟正黑體" panose="020B0604030504040204" pitchFamily="34" charset="-120"/>
            </a:endParaRPr>
          </a:p>
        </p:txBody>
      </p:sp>
      <p:sp>
        <p:nvSpPr>
          <p:cNvPr id="11" name="圓角矩形圖說文字 10"/>
          <p:cNvSpPr/>
          <p:nvPr/>
        </p:nvSpPr>
        <p:spPr>
          <a:xfrm>
            <a:off x="4558680" y="859660"/>
            <a:ext cx="4392488" cy="325546"/>
          </a:xfrm>
          <a:prstGeom prst="wedgeRoundRectCallout">
            <a:avLst>
              <a:gd name="adj1" fmla="val -62780"/>
              <a:gd name="adj2" fmla="val 638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1450" indent="-17145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請填合作單位名稱</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
        <p:nvSpPr>
          <p:cNvPr id="3" name="圓角矩形圖說文字 8">
            <a:extLst>
              <a:ext uri="{FF2B5EF4-FFF2-40B4-BE49-F238E27FC236}">
                <a16:creationId xmlns:a16="http://schemas.microsoft.com/office/drawing/2014/main" id="{F2EFE61F-28B0-A43C-CE68-DE54722AD033}"/>
              </a:ext>
            </a:extLst>
          </p:cNvPr>
          <p:cNvSpPr/>
          <p:nvPr/>
        </p:nvSpPr>
        <p:spPr>
          <a:xfrm>
            <a:off x="2261419" y="4886926"/>
            <a:ext cx="6631061" cy="1368152"/>
          </a:xfrm>
          <a:prstGeom prst="wedgeRoundRectCallout">
            <a:avLst>
              <a:gd name="adj1" fmla="val -54734"/>
              <a:gd name="adj2" fmla="val -11772"/>
              <a:gd name="adj3" fmla="val 16667"/>
            </a:avLst>
          </a:prstGeom>
          <a:solidFill>
            <a:srgbClr val="C0C0C0">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lnSpc>
                <a:spcPts val="2000"/>
              </a:lnSpc>
              <a:buFont typeface="Arial" panose="020B0604020202020204" pitchFamily="34" charset="0"/>
              <a:buChar char="•"/>
            </a:pPr>
            <a:r>
              <a:rPr lang="zh-TW" altLang="en-US" sz="1600" b="1" dirty="0">
                <a:solidFill>
                  <a:srgbClr val="FF0000"/>
                </a:solidFill>
                <a:latin typeface="微軟正黑體" panose="020B0604030504040204" pitchFamily="34" charset="-120"/>
                <a:ea typeface="微軟正黑體" panose="020B0604030504040204" pitchFamily="34" charset="-120"/>
              </a:rPr>
              <a:t>每案低碳產品或低碳服務模式至少</a:t>
            </a:r>
            <a:r>
              <a:rPr lang="en-US" altLang="zh-TW" sz="1600" b="1" dirty="0">
                <a:solidFill>
                  <a:srgbClr val="FF0000"/>
                </a:solidFill>
                <a:latin typeface="微軟正黑體" panose="020B0604030504040204" pitchFamily="34" charset="-120"/>
                <a:ea typeface="微軟正黑體" panose="020B0604030504040204" pitchFamily="34" charset="-120"/>
              </a:rPr>
              <a:t>1</a:t>
            </a:r>
            <a:r>
              <a:rPr lang="zh-TW" altLang="en-US" sz="1600" b="1" dirty="0">
                <a:solidFill>
                  <a:srgbClr val="FF0000"/>
                </a:solidFill>
                <a:latin typeface="微軟正黑體" panose="020B0604030504040204" pitchFamily="34" charset="-120"/>
                <a:ea typeface="微軟正黑體" panose="020B0604030504040204" pitchFamily="34" charset="-120"/>
              </a:rPr>
              <a:t>項，每家必填量化效益</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獲得訂單、實質減碳量</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、其他自訂量化指標</a:t>
            </a:r>
            <a:r>
              <a:rPr lang="en-US" altLang="zh-TW" sz="1600" b="1" dirty="0">
                <a:solidFill>
                  <a:srgbClr val="FF0000"/>
                </a:solidFill>
                <a:latin typeface="微軟正黑體" panose="020B0604030504040204" pitchFamily="34" charset="-120"/>
                <a:ea typeface="微軟正黑體" panose="020B0604030504040204" pitchFamily="34" charset="-120"/>
              </a:rPr>
              <a:t>/</a:t>
            </a:r>
            <a:r>
              <a:rPr lang="zh-TW" altLang="en-US" sz="1600" b="1" dirty="0">
                <a:solidFill>
                  <a:srgbClr val="FF0000"/>
                </a:solidFill>
                <a:latin typeface="微軟正黑體" panose="020B0604030504040204" pitchFamily="34" charset="-120"/>
                <a:ea typeface="微軟正黑體" panose="020B0604030504040204" pitchFamily="34" charset="-120"/>
              </a:rPr>
              <a:t>質化效益</a:t>
            </a:r>
            <a:endParaRPr lang="en-US" altLang="zh-TW" sz="1600" b="1" dirty="0">
              <a:solidFill>
                <a:srgbClr val="FF00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整體體系提升效益說明</a:t>
            </a:r>
            <a:endParaRPr lang="en-US" altLang="zh-TW" sz="1600" dirty="0">
              <a:solidFill>
                <a:srgbClr val="FF6600"/>
              </a:solidFill>
              <a:latin typeface="微軟正黑體" panose="020B0604030504040204" pitchFamily="34" charset="-120"/>
              <a:ea typeface="微軟正黑體" panose="020B0604030504040204" pitchFamily="34" charset="-120"/>
            </a:endParaRPr>
          </a:p>
          <a:p>
            <a:pPr marL="88900" indent="-88900">
              <a:lnSpc>
                <a:spcPts val="2000"/>
              </a:lnSpc>
              <a:buFont typeface="Arial" panose="020B0604020202020204" pitchFamily="34" charset="0"/>
              <a:buChar char="•"/>
            </a:pPr>
            <a:r>
              <a:rPr lang="zh-TW" altLang="en-US" sz="1600" dirty="0">
                <a:solidFill>
                  <a:srgbClr val="FF6600"/>
                </a:solidFill>
                <a:latin typeface="微軟正黑體" panose="020B0604030504040204" pitchFamily="34" charset="-120"/>
                <a:ea typeface="微軟正黑體" panose="020B0604030504040204" pitchFamily="34" charset="-120"/>
              </a:rPr>
              <a:t>其他環保面、社會面、經濟面示範績效</a:t>
            </a:r>
            <a:endParaRPr lang="en-US" altLang="zh-TW" sz="1600" dirty="0">
              <a:solidFill>
                <a:srgbClr val="FF6600"/>
              </a:solidFill>
              <a:latin typeface="微軟正黑體" panose="020B0604030504040204" pitchFamily="34" charset="-120"/>
              <a:ea typeface="微軟正黑體" panose="020B0604030504040204" pitchFamily="34" charset="-120"/>
            </a:endParaRPr>
          </a:p>
        </p:txBody>
      </p:sp>
    </p:spTree>
    <p:extLst>
      <p:ext uri="{BB962C8B-B14F-4D97-AF65-F5344CB8AC3E}">
        <p14:creationId xmlns:p14="http://schemas.microsoft.com/office/powerpoint/2010/main" val="3260296841"/>
      </p:ext>
    </p:extLst>
  </p:cSld>
  <p:clrMapOvr>
    <a:masterClrMapping/>
  </p:clrMapOvr>
</p:sld>
</file>

<file path=ppt/theme/theme1.xml><?xml version="1.0" encoding="utf-8"?>
<a:theme xmlns:a="http://schemas.openxmlformats.org/drawingml/2006/main" name="Office 佈景主題">
  <a:themeElements>
    <a:clrScheme name="波形">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佈景主題">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佈景主題">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TotalTime>
  <Words>2423</Words>
  <Application>Microsoft Office PowerPoint</Application>
  <PresentationFormat>如螢幕大小 (4:3)</PresentationFormat>
  <Paragraphs>458</Paragraphs>
  <Slides>20</Slides>
  <Notes>0</Notes>
  <HiddenSlides>0</HiddenSlides>
  <MMClips>0</MMClips>
  <ScaleCrop>false</ScaleCrop>
  <HeadingPairs>
    <vt:vector size="6" baseType="variant">
      <vt:variant>
        <vt:lpstr>使用字型</vt:lpstr>
      </vt:variant>
      <vt:variant>
        <vt:i4>5</vt:i4>
      </vt:variant>
      <vt:variant>
        <vt:lpstr>佈景主題</vt:lpstr>
      </vt:variant>
      <vt:variant>
        <vt:i4>1</vt:i4>
      </vt:variant>
      <vt:variant>
        <vt:lpstr>投影片標題</vt:lpstr>
      </vt:variant>
      <vt:variant>
        <vt:i4>20</vt:i4>
      </vt:variant>
    </vt:vector>
  </HeadingPairs>
  <TitlesOfParts>
    <vt:vector size="26" baseType="lpstr">
      <vt:lpstr>細明體</vt:lpstr>
      <vt:lpstr>微軟正黑體</vt:lpstr>
      <vt:lpstr>Arial</vt:lpstr>
      <vt:lpstr>Calibri</vt:lpstr>
      <vt:lpstr>Times New Roman</vt:lpstr>
      <vt:lpstr>Office 佈景主題</vt:lpstr>
      <vt:lpstr>PowerPoint 簡報</vt:lpstr>
      <vt:lpstr>簡報目錄</vt:lpstr>
      <vt:lpstr>一、基本資料與簡介</vt:lpstr>
      <vt:lpstr>二、計畫目標與執行內容</vt:lpstr>
      <vt:lpstr>二、計畫目標與執行內容</vt:lpstr>
      <vt:lpstr>二、計畫目標與執行內容</vt:lpstr>
      <vt:lpstr>二、計畫目標與執行內容</vt:lpstr>
      <vt:lpstr>二、計畫目標與執行內容</vt:lpstr>
      <vt:lpstr>二、計畫目標與執行內容</vt:lpstr>
      <vt:lpstr>三、預期成效及計畫亮點</vt:lpstr>
      <vt:lpstr>三、預期成效及計畫亮點</vt:lpstr>
      <vt:lpstr>PowerPoint 簡報</vt:lpstr>
      <vt:lpstr>四、工作進度規劃</vt:lpstr>
      <vt:lpstr>四、工作進度規劃</vt:lpstr>
      <vt:lpstr>五、經費規劃</vt:lpstr>
      <vt:lpstr>六、人力規劃</vt:lpstr>
      <vt:lpstr>七、其他附件</vt:lpstr>
      <vt:lpstr>PowerPoint 簡報</vt:lpstr>
      <vt:lpstr>附件-廠商基本資料與簡介</vt:lpstr>
      <vt:lpstr>附件-廠商基本資料與簡介</vt:lpstr>
    </vt:vector>
  </TitlesOfParts>
  <Company>財團法人塑膠工業技術發展中心</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簡報</dc:title>
  <dc:creator>Megan1016[王瑱嬪]</dc:creator>
  <cp:lastModifiedBy>sufam[戴淑芬]</cp:lastModifiedBy>
  <cp:revision>5</cp:revision>
  <cp:lastPrinted>2020-02-27T11:14:41Z</cp:lastPrinted>
  <dcterms:created xsi:type="dcterms:W3CDTF">2020-02-07T02:52:20Z</dcterms:created>
  <dcterms:modified xsi:type="dcterms:W3CDTF">2023-04-03T06:07:47Z</dcterms:modified>
</cp:coreProperties>
</file>

<file path=docProps/thumbnail.jpeg>
</file>